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51"/>
  </p:notesMasterIdLst>
  <p:handoutMasterIdLst>
    <p:handoutMasterId r:id="rId52"/>
  </p:handoutMasterIdLst>
  <p:sldIdLst>
    <p:sldId id="256" r:id="rId2"/>
    <p:sldId id="258" r:id="rId3"/>
    <p:sldId id="260" r:id="rId4"/>
    <p:sldId id="308" r:id="rId5"/>
    <p:sldId id="264" r:id="rId6"/>
    <p:sldId id="262" r:id="rId7"/>
    <p:sldId id="263" r:id="rId8"/>
    <p:sldId id="266" r:id="rId9"/>
    <p:sldId id="267" r:id="rId10"/>
    <p:sldId id="265" r:id="rId11"/>
    <p:sldId id="261" r:id="rId12"/>
    <p:sldId id="279" r:id="rId13"/>
    <p:sldId id="286" r:id="rId14"/>
    <p:sldId id="270" r:id="rId15"/>
    <p:sldId id="271" r:id="rId16"/>
    <p:sldId id="282" r:id="rId17"/>
    <p:sldId id="272" r:id="rId18"/>
    <p:sldId id="287" r:id="rId19"/>
    <p:sldId id="273" r:id="rId20"/>
    <p:sldId id="274" r:id="rId21"/>
    <p:sldId id="311" r:id="rId22"/>
    <p:sldId id="307" r:id="rId23"/>
    <p:sldId id="310" r:id="rId24"/>
    <p:sldId id="276" r:id="rId25"/>
    <p:sldId id="284" r:id="rId26"/>
    <p:sldId id="306" r:id="rId27"/>
    <p:sldId id="283" r:id="rId28"/>
    <p:sldId id="285" r:id="rId29"/>
    <p:sldId id="280" r:id="rId30"/>
    <p:sldId id="312" r:id="rId31"/>
    <p:sldId id="313" r:id="rId32"/>
    <p:sldId id="314" r:id="rId33"/>
    <p:sldId id="289" r:id="rId34"/>
    <p:sldId id="299" r:id="rId35"/>
    <p:sldId id="300" r:id="rId36"/>
    <p:sldId id="301" r:id="rId37"/>
    <p:sldId id="303" r:id="rId38"/>
    <p:sldId id="304" r:id="rId39"/>
    <p:sldId id="305" r:id="rId40"/>
    <p:sldId id="268" r:id="rId41"/>
    <p:sldId id="315" r:id="rId42"/>
    <p:sldId id="269" r:id="rId43"/>
    <p:sldId id="292" r:id="rId44"/>
    <p:sldId id="294" r:id="rId45"/>
    <p:sldId id="296" r:id="rId46"/>
    <p:sldId id="297" r:id="rId47"/>
    <p:sldId id="298" r:id="rId48"/>
    <p:sldId id="293" r:id="rId49"/>
    <p:sldId id="259" r:id="rId50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D9D9D9"/>
    <a:srgbClr val="9966FF"/>
    <a:srgbClr val="74D21E"/>
    <a:srgbClr val="CC33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330" autoAdjust="0"/>
  </p:normalViewPr>
  <p:slideViewPr>
    <p:cSldViewPr>
      <p:cViewPr>
        <p:scale>
          <a:sx n="66" d="100"/>
          <a:sy n="66" d="100"/>
        </p:scale>
        <p:origin x="-1278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FDB80038-FE67-4BF6-9EE1-1C33216726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289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jpeg>
</file>

<file path=ppt/media/image41.png>
</file>

<file path=ppt/media/image42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F4BDF356-1CF7-4830-A1DD-92487C04A1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78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esium.agi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md.com/media/gpu_assets/ToyShop-Eurographics_AnimationFestival.pdf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virtualglobebook.com/2012/12/hackathons-in-classroom.html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5EF894AC-76ED-4D6B-8BDF-811C45FC0683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Lecture are optional, but everyone comes.  Students even say they will stay longer because they don’t have class afterwards.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Even </a:t>
            </a:r>
            <a:r>
              <a:rPr lang="en-US" dirty="0" smtClean="0"/>
              <a:t>though the lectures are </a:t>
            </a:r>
            <a:r>
              <a:rPr lang="en-US" dirty="0" smtClean="0"/>
              <a:t>not required, </a:t>
            </a:r>
            <a:r>
              <a:rPr lang="en-US" dirty="0" smtClean="0"/>
              <a:t>come to class for the same reason that you shouldn’t work from home.  Will you ever be promoted?  Are you surrounding yourself by the best people you can find</a:t>
            </a:r>
            <a:r>
              <a:rPr lang="en-US" dirty="0" smtClean="0"/>
              <a:t>?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See the dates on these books?  This course is bleeding-edge!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If</a:t>
            </a:r>
            <a:r>
              <a:rPr lang="en-US" baseline="0" dirty="0" smtClean="0"/>
              <a:t> you get only one book, get Real-Time Rendering.</a:t>
            </a:r>
          </a:p>
          <a:p>
            <a:pPr eaLnBrk="1" hangingPunct="1"/>
            <a:endParaRPr lang="en-US" baseline="0" dirty="0" smtClean="0"/>
          </a:p>
          <a:p>
            <a:pPr eaLnBrk="1" hangingPunct="1"/>
            <a:r>
              <a:rPr lang="en-US" baseline="0" dirty="0" smtClean="0"/>
              <a:t>The best people I know read a lot.</a:t>
            </a:r>
            <a:endParaRPr lang="en-US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EAED39E-D778-4C75-9CDF-7AE6FC47C5BA}" type="slidenum">
              <a:rPr lang="en-US" smtClean="0"/>
              <a:pPr/>
              <a:t>12</a:t>
            </a:fld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/>
              <a:t>The game industry is now larger than the movie industry.  The demand for realistic graphics has driven innovation.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04136E0-5B31-4FFF-A5CC-3E939D52C59F}" type="slidenum">
              <a:rPr lang="en-US" smtClean="0"/>
              <a:pPr/>
              <a:t>13</a:t>
            </a:fld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Focus GPU memory model and threading.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Differences, and now similarities, between GPU and CPU.</a:t>
            </a:r>
          </a:p>
          <a:p>
            <a:pPr eaLnBrk="1" hangingPunct="1">
              <a:buFont typeface="Arial" pitchFamily="34" charset="0"/>
              <a:buNone/>
              <a:defRPr/>
            </a:pPr>
            <a:endParaRPr lang="en-US" dirty="0" smtClean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FB900909-D356-4E88-9558-314D1A84882A}" type="slidenum">
              <a:rPr lang="en-US" smtClean="0"/>
              <a:pPr/>
              <a:t>14</a:t>
            </a:fld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171450" indent="-171450" eaLnBrk="1" hangingPunct="1">
              <a:buFontTx/>
              <a:buChar char="•"/>
            </a:pPr>
            <a:r>
              <a:rPr lang="en-US" dirty="0" smtClean="0"/>
              <a:t>Knowing GPU architecture is key to programming with CUDA.</a:t>
            </a:r>
          </a:p>
          <a:p>
            <a:pPr marL="628650" lvl="1" indent="-171450" eaLnBrk="1" hangingPunct="1">
              <a:buFontTx/>
              <a:buChar char="•"/>
            </a:pPr>
            <a:r>
              <a:rPr lang="en-US" dirty="0" smtClean="0"/>
              <a:t>Compute</a:t>
            </a:r>
            <a:r>
              <a:rPr lang="en-US" baseline="0" dirty="0" smtClean="0"/>
              <a:t> examples: i</a:t>
            </a:r>
            <a:r>
              <a:rPr lang="en-US" dirty="0" smtClean="0"/>
              <a:t>mage processing, computer vision, financial analysis, collision detection, path planning, etc.</a:t>
            </a: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3099D11-FF54-4F46-AE2A-FD7C9B7C0796}" type="slidenum">
              <a:rPr lang="en-US" smtClean="0"/>
              <a:pPr/>
              <a:t>15</a:t>
            </a:fld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Hardware for a GPU solution is cheaper than a parallel CPU solution.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54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171450" indent="-171450" eaLnBrk="1" hangingPunct="1">
              <a:buFontTx/>
              <a:buChar char="•"/>
            </a:pPr>
            <a:r>
              <a:rPr lang="en-US" dirty="0" smtClean="0"/>
              <a:t>Parallel reduction, scan (prefix sums), sorting, </a:t>
            </a:r>
            <a:r>
              <a:rPr lang="en-US" dirty="0" smtClean="0"/>
              <a:t>sorting, and summed area tables.</a:t>
            </a:r>
            <a:endParaRPr lang="en-US" dirty="0" smtClean="0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7778ED3-FCB0-4EB0-AA0C-065BD38FE8CB}" type="slidenum">
              <a:rPr lang="en-US" smtClean="0"/>
              <a:pPr/>
              <a:t>17</a:t>
            </a:fld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171450" indent="-171450" eaLnBrk="1" hangingPunct="1">
              <a:buFontTx/>
              <a:buChar char="•"/>
            </a:pPr>
            <a:r>
              <a:rPr lang="en-US" smtClean="0"/>
              <a:t>History of rasterization pipeline.</a:t>
            </a:r>
          </a:p>
          <a:p>
            <a:pPr marL="171450" indent="-171450" eaLnBrk="1" hangingPunct="1">
              <a:buFontTx/>
              <a:buChar char="•"/>
            </a:pPr>
            <a:r>
              <a:rPr lang="en-US" smtClean="0"/>
              <a:t>What the current generation pipeline looks like.  Where is it going?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6EDE3D29-9C4B-4068-A928-C08C5F8DBF2E}" type="slidenum">
              <a:rPr lang="en-US" smtClean="0"/>
              <a:pPr/>
              <a:t>19</a:t>
            </a:fld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8350ADDB-DECA-48B8-A0C1-536680F1B0F6}" type="slidenum">
              <a:rPr lang="en-US" smtClean="0"/>
              <a:pPr/>
              <a:t>20</a:t>
            </a:fld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http://www.shader.org/webglcamp/slides/s2_4.pdf</a:t>
            </a:r>
          </a:p>
          <a:p>
            <a:pPr eaLnBrk="1" hangingPunct="1"/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Quake 4 assets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1694 assets – compression and caching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353 lights, 346 particle systems – culling with portals and bounding-box trees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55 shading techniques, 451 materials – sort by technique and material</a:t>
            </a:r>
          </a:p>
          <a:p>
            <a:pPr eaLnBrk="1" hangingPunct="1"/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“huge number of dynamic lights and shadows, high quality animated skinned characters, particle systems with multiple stages, 2D GUIs and animations mapped onto 3D objects, and a great variety of materials and shading effects.”</a:t>
            </a:r>
          </a:p>
          <a:p>
            <a:pPr eaLnBrk="1" hangingPunct="1"/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“portal-based scene manager.”</a:t>
            </a:r>
            <a:endParaRPr lang="en-US" dirty="0" smtClean="0"/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83F73BF-E99E-4C12-8D53-9E43F8E44596}" type="slidenum">
              <a:rPr lang="en-US" smtClean="0"/>
              <a:pPr/>
              <a:t>22</a:t>
            </a:fld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F36FA5FD-1EC1-4378-AA0A-947873F26026}" type="slidenum">
              <a:rPr lang="en-US" smtClean="0"/>
              <a:pPr/>
              <a:t>24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F5C6397D-761B-4A17-879A-15D8807F7B56}" type="slidenum">
              <a:rPr lang="en-US" smtClean="0"/>
              <a:pPr/>
              <a:t>3</a:t>
            </a:fld>
            <a:endParaRPr lang="en-US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Cesium demo - </a:t>
            </a:r>
            <a:r>
              <a:rPr lang="en-US" dirty="0" smtClean="0">
                <a:hlinkClick r:id="rId3"/>
              </a:rPr>
              <a:t>http://cesium.agi.com/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hlinkClick r:id="rId3"/>
              </a:rPr>
              <a:t>http://developer.amd.com/media/gpu_assets/ToyShop-Eurographics_AnimationFestival.pdf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From 2006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(pre unified shader architecture, wow) – Radeon X1800 at 26-29 fps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Parallax Occlusion Mapping – self-shadows, perspective-correct:  bricks, wood letters, sidewalks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28 MB vertex/index.  156 MB for (compressed) textures.  54 MB for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framebuffers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.  Total 240 MB.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500 different shaders.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250 draw calls for 200-500K polygons and 0-22K particles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Post-processing effects for glow, blurry reflections, and rain</a:t>
            </a: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Water simulation on GPU using Euler integration (only SM 2.0!)</a:t>
            </a:r>
          </a:p>
          <a:p>
            <a:pPr marL="171450" indent="-171450" eaLnBrk="1" hangingPunct="1">
              <a:buFont typeface="Arial" charset="0"/>
              <a:buChar char="•"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171450" indent="-171450" eaLnBrk="1" hangingPunct="1">
              <a:buFont typeface="Arial" charset="0"/>
              <a:buChar char="•"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171450" indent="-171450" eaLnBrk="1" hangingPunct="1">
              <a:buFont typeface="Arial" charset="0"/>
              <a:buChar char="•"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83F73BF-E99E-4C12-8D53-9E43F8E44596}" type="slidenum">
              <a:rPr lang="en-US" smtClean="0"/>
              <a:pPr/>
              <a:t>25</a:t>
            </a:fld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http://developer.amd.com/Resources/documentation/samples/demos/pages/AMDRadeonHD7900SeriesGraphicsReal-TimeDemos.aspx</a:t>
            </a:r>
          </a:p>
          <a:p>
            <a:endParaRPr lang="en-US" dirty="0" smtClean="0"/>
          </a:p>
          <a:p>
            <a:r>
              <a:rPr lang="en-US" dirty="0" smtClean="0"/>
              <a:t>Also see - http://www.youtube.com/watch?v=s2y7e3Zm1xc</a:t>
            </a:r>
          </a:p>
          <a:p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Complex</a:t>
            </a:r>
            <a:r>
              <a:rPr lang="en-US" baseline="0" dirty="0" smtClean="0"/>
              <a:t> materials AND many lights AND many light models.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Use compute to cull lights per tile.  Forward shade per tile only with affecting lights.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One bounce global illumination effects by spawning virtual point light sources where light strikes a surface.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Multiple BRDF equations, realistic use of index of refraction, absorption based on wavelength for metals,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09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fr-FR" smtClean="0"/>
              <a:t>Smoke - fluid simulation</a:t>
            </a:r>
          </a:p>
          <a:p>
            <a:pPr eaLnBrk="1" hangingPunct="1"/>
            <a:r>
              <a:rPr lang="fr-FR" smtClean="0"/>
              <a:t>Compute particles - bridge 1,000,000 particles</a:t>
            </a:r>
          </a:p>
          <a:p>
            <a:pPr eaLnBrk="1" hangingPunct="1"/>
            <a:r>
              <a:rPr lang="fr-FR" smtClean="0"/>
              <a:t>Terrain - Tessellation shader</a:t>
            </a:r>
            <a:endParaRPr lang="en-US" smtClean="0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12AEA3CA-E9B3-4F1D-8C65-CD01D16024E4}" type="slidenum">
              <a:rPr lang="en-US" smtClean="0"/>
              <a:pPr/>
              <a:t>27</a:t>
            </a:fld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And hopefully console architectures too…</a:t>
            </a: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FC21BDCF-F0E3-467F-890D-795493EAA4A7}" type="slidenum">
              <a:rPr lang="en-US" smtClean="0"/>
              <a:pPr/>
              <a:t>28</a:t>
            </a:fld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/>
              <a:t>GPUs are about doing data-parallel problems quickly!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Walk clock performance.  Not theoretical.</a:t>
            </a:r>
          </a:p>
          <a:p>
            <a:pPr eaLnBrk="1" hangingPunct="1"/>
            <a:endParaRPr lang="en-US" smtClean="0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24255DA-FD64-4938-A252-63E2CDBFC83C}" type="slidenum">
              <a:rPr lang="en-US" smtClean="0"/>
              <a:pPr/>
              <a:t>29</a:t>
            </a:fld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example, we’ll replace</a:t>
            </a:r>
            <a:r>
              <a:rPr lang="en-US" baseline="0" dirty="0" smtClean="0"/>
              <a:t> a lecture with a guest lecture or a </a:t>
            </a:r>
            <a:r>
              <a:rPr lang="en-US" baseline="0" dirty="0" err="1" smtClean="0"/>
              <a:t>hackathon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490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Fun.  Practice</a:t>
            </a:r>
            <a:r>
              <a:rPr lang="en-US" baseline="0" dirty="0" smtClean="0"/>
              <a:t> intensity.  Get exposure.  Team building.</a:t>
            </a:r>
          </a:p>
          <a:p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http://blog.virtualglobebook.com/2012/12/hackathons-in-classroom.html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761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Quest for knowledge vs. question for grades.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Some outstanding students don’t have great grades.  Most students </a:t>
            </a:r>
            <a:r>
              <a:rPr lang="en-US" dirty="0" smtClean="0"/>
              <a:t>with great </a:t>
            </a:r>
            <a:r>
              <a:rPr lang="en-US" dirty="0" smtClean="0"/>
              <a:t>grades do well outside of school.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This is a pragmatic course about creating outstanding GPU/graphics developers.  I don’t care if you can pass a test.  No midterm.  Mostly no written homework</a:t>
            </a:r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6A988D7F-E5FF-4E53-8812-561ABDDB5156}" type="slidenum">
              <a:rPr lang="en-US" smtClean="0"/>
              <a:pPr/>
              <a:t>33</a:t>
            </a:fld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Rebrand homework as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projects.  Change culture.  No one wants to do homework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Numbers lie, but when the course gets harder,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students like it more.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464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Replacing student presentations with in-class demos:</a:t>
            </a:r>
            <a:r>
              <a:rPr lang="en-US" baseline="0" dirty="0" smtClean="0"/>
              <a:t> live or video, not sure yet.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Practice writing and positioning your work.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Everyone needs to learn how to talk in front of a group and sell themselves.  The demo will be the class following the due date.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46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E057745-1439-4347-950C-46867F43EFD9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464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 self-awareness.  We focus on feedback,</a:t>
            </a:r>
            <a:r>
              <a:rPr lang="en-US" baseline="0" dirty="0" smtClean="0"/>
              <a:t> not grades.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48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What can we learn from boxing?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Not to scale; ignore integrating to see the area of the region under the curve.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Actually, we can learn a lot more from boxing:  continuous feedback, intensity, etc.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Avoid burning out or making mistakes at the very end.  Avoid unforeseen problems.  “Early and often.”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I suggest to move the peek even sooner.  Hit it hard right away.  Line up your effort with office hours, so you can get help early and late.</a:t>
            </a: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78DC305-1EC3-49DE-8DC4-0CA3612C8D99}" type="slidenum">
              <a:rPr lang="en-US" smtClean="0"/>
              <a:pPr/>
              <a:t>40</a:t>
            </a:fld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Example:  for a </a:t>
            </a:r>
            <a:r>
              <a:rPr lang="en-US" dirty="0" smtClean="0"/>
              <a:t>depth-of-field </a:t>
            </a:r>
            <a:r>
              <a:rPr lang="en-US" dirty="0" smtClean="0"/>
              <a:t>project, it is OK to use a third-party library to load models, but it is not OK to use a </a:t>
            </a:r>
            <a:r>
              <a:rPr lang="en-US" dirty="0" smtClean="0"/>
              <a:t>depth-of-field </a:t>
            </a:r>
            <a:r>
              <a:rPr lang="en-US" dirty="0" smtClean="0"/>
              <a:t>fragment shader found in google.</a:t>
            </a:r>
          </a:p>
          <a:p>
            <a:endParaRPr lang="en-US" dirty="0" smtClean="0"/>
          </a:p>
          <a:p>
            <a:r>
              <a:rPr lang="en-US" dirty="0" smtClean="0"/>
              <a:t>Copying from another student is not OK.  If two students</a:t>
            </a:r>
            <a:r>
              <a:rPr lang="en-US" baseline="0" dirty="0" smtClean="0"/>
              <a:t> have the same exact code, and it is wrong…</a:t>
            </a:r>
          </a:p>
          <a:p>
            <a:endParaRPr lang="en-US" dirty="0" smtClean="0"/>
          </a:p>
          <a:p>
            <a:r>
              <a:rPr lang="en-US" dirty="0" smtClean="0"/>
              <a:t>Be ready to explain</a:t>
            </a:r>
            <a:r>
              <a:rPr lang="en-US" baseline="0" dirty="0" smtClean="0"/>
              <a:t> any part of your code.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Violating academic integrity is bad for you, your peers, and your university.  It literally steals time away from making the course better for everyone.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108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/>
              <a:t>FLOPS are not a perfect measurement because of memory access, instruction mix, branches, etc.  Peak FLOPS are idealistic, but not often reached in practice.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4ACFE1C5-5D39-4CE3-A45E-9C523C3687CC}" type="slidenum">
              <a:rPr lang="en-US" smtClean="0"/>
              <a:pPr/>
              <a:t>45</a:t>
            </a:fld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Moore’s Law – the number of transistors on a chip will double about every two year 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High FLOP per watt</a:t>
            </a:r>
          </a:p>
          <a:p>
            <a:pPr eaLnBrk="1" hangingPunct="1"/>
            <a:r>
              <a:rPr lang="en-US" dirty="0" smtClean="0"/>
              <a:t>High FLOP per dollar</a:t>
            </a:r>
          </a:p>
          <a:p>
            <a:pPr eaLnBrk="1" hangingPunct="1"/>
            <a:r>
              <a:rPr lang="en-US" dirty="0" smtClean="0"/>
              <a:t>High FLOP per mm</a:t>
            </a: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020A6A7-49DA-4B84-B778-712164C674EF}" type="slidenum">
              <a:rPr lang="en-US" smtClean="0"/>
              <a:pPr/>
              <a:t>46</a:t>
            </a:fld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833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B66B039-039E-4CA7-8BFF-71D7DEB161E7}" type="slidenum">
              <a:rPr lang="en-US" smtClean="0"/>
              <a:pPr/>
              <a:t>49</a:t>
            </a:fld>
            <a:endParaRPr lang="en-US" smtClean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E057745-1439-4347-950C-46867F43EFD9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Perhaps we are a sports team, and each project is an event</a:t>
            </a:r>
            <a:r>
              <a:rPr lang="en-US" baseline="0" dirty="0" smtClean="0"/>
              <a:t> I am preparing you with.  I may bring in specialists, i.e., guest lectures, in some cases just like a football might bring in a defense specialist.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39DC71DF-95A4-44D7-B199-72F04545EB64}" type="slidenum">
              <a:rPr lang="en-US" smtClean="0"/>
              <a:pPr/>
              <a:t>6</a:t>
            </a:fld>
            <a:endParaRPr lang="en-US" smtClean="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Also a developer at Sandia Lab.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Jon:  System Design Engineer, NVIDIA (Android performance)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Krishnan:  Character Simulations TD, Blue Sky Studios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Varun:  NVIDIA (video bios)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Sean:  AMD (internship</a:t>
            </a:r>
            <a:r>
              <a:rPr lang="en-US" baseline="0" dirty="0" smtClean="0"/>
              <a:t> working on shadows</a:t>
            </a:r>
            <a:r>
              <a:rPr lang="en-US" baseline="0" dirty="0" smtClean="0"/>
              <a:t>).  GPU Pro 4 chapter.</a:t>
            </a:r>
            <a:endParaRPr lang="en-US" baseline="0" dirty="0" smtClean="0"/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baseline="0" dirty="0" smtClean="0"/>
              <a:t>Ian:  AGI (internship working on materials</a:t>
            </a:r>
            <a:r>
              <a:rPr lang="en-US" baseline="0" dirty="0" smtClean="0"/>
              <a:t>)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Tiju:</a:t>
            </a:r>
            <a:r>
              <a:rPr lang="en-US" baseline="0" dirty="0" smtClean="0"/>
              <a:t> </a:t>
            </a:r>
            <a:r>
              <a:rPr lang="en-US" dirty="0" smtClean="0"/>
              <a:t>Microsoft Xbox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Shehzan:</a:t>
            </a:r>
            <a:r>
              <a:rPr lang="en-US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AccelerEyes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(small GPU computing company; focus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on performance)</a:t>
            </a:r>
          </a:p>
          <a:p>
            <a:pPr marL="171450" indent="-171450" eaLnBrk="1" hangingPunct="1">
              <a:buFont typeface="Arial" pitchFamily="34" charset="0"/>
              <a:buChar char="•"/>
              <a:defRPr/>
            </a:pPr>
            <a:r>
              <a:rPr lang="en-US" dirty="0" smtClean="0"/>
              <a:t>Gundeep: Qualcomm (Android graphics</a:t>
            </a:r>
            <a:r>
              <a:rPr lang="en-US" baseline="0" dirty="0" smtClean="0"/>
              <a:t> drivers; tools for testing OpenGL ES 3.0)</a:t>
            </a:r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Seunghoon Park:</a:t>
            </a:r>
            <a:r>
              <a:rPr lang="en-US" baseline="0" dirty="0" smtClean="0"/>
              <a:t>  Had his CIS 565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 OpenCL circular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hough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transform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accepted to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OpenCV</a:t>
            </a:r>
            <a:endParaRPr lang="en-US" baseline="0" dirty="0" smtClean="0"/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Students whose futures were significantly influenced, e.g., jobs, etc., by CIS 565.  Not based on grades.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Many more students that either I didn’t teach or have not heard from.  (I didn’t teach Jon, but he was a TA)</a:t>
            </a: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5F23BBE0-0A83-414F-B668-DDAAACA13D2C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I don’t officially check prerequisites; the</a:t>
            </a:r>
            <a:r>
              <a:rPr lang="en-US" baseline="0" dirty="0" smtClean="0"/>
              <a:t> first few projects will.</a:t>
            </a:r>
            <a:endParaRPr lang="en-US" dirty="0" smtClean="0"/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51D9173-69A6-4E86-A874-F54A643C9525}" type="slidenum">
              <a:rPr lang="en-US" smtClean="0"/>
              <a:pPr/>
              <a:t>8</a:t>
            </a:fld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Default to ask publically</a:t>
            </a:r>
            <a:r>
              <a:rPr lang="en-US" baseline="0" dirty="0" smtClean="0"/>
              <a:t> for the benefit of the entire class.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You’ll be involved in many communities throughout your career, let’s start now</a:t>
            </a:r>
            <a:r>
              <a:rPr lang="en-US" baseline="0" dirty="0" smtClean="0"/>
              <a:t>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/>
              <a:t>Everyone needs to learn how to use source control.  Learn best practices now while in school.  Also better for collaboration and backups.</a:t>
            </a: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59532A3F-2C09-48C9-9AD3-615225308D5E}" type="slidenum">
              <a:rPr lang="en-US" smtClean="0"/>
              <a:pPr/>
              <a:t>11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7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20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9" name="Rectangle 21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0" name="Rectangle 22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1" name="Rectangle 23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2" name="Rectangle 24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3" name="Rectangle 25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4" name="Rectangle 26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5" name="Rectangle 27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6" name="Rectangle 28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7" name="Rectangle 29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8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E54861-778E-42F3-AD2A-EB44076E1E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8C159F-1E55-41A6-8339-F6DFBBA391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5BD4E-B466-4610-BC18-B41E938D8A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55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2C293C-5088-4E30-A67C-4AADAF5FA8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94C7B8-8CC4-4889-AD8F-317EDBE8A8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9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61E347-8CA3-4084-BF2E-118BFDD01F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3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794ADF-22CF-4A16-93CD-B60F28D4CA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21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A59A2D-9DFD-4CF1-88DF-0D2AE9D78E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4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21DA8-9326-4960-A0CA-F2493A568D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6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908B7E-49EA-403A-A56A-CF5E7479FE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4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DC33A9-C666-4D8E-AA4A-ACE84B2F75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7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pPr>
              <a:defRPr/>
            </a:pPr>
            <a:fld id="{4A07FFE8-3058-4AB1-8B4F-2F8A07FDDD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028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s.google.com/forum/#!forum/cis-565-fall-201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is-565-fall-2013@googlegroups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IS565-Fall-2013" TargetMode="External"/><Relationship Id="rId4" Type="http://schemas.openxmlformats.org/officeDocument/2006/relationships/hyperlink" Target="https://github.com/signup/fre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ourses.engr.illinois.edu/ece498/al/Syllabus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jpe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s7.blogspot.com/2011/09/amd-radeon-hd-6990-worlds-fastest.html" TargetMode="External"/><Relationship Id="rId5" Type="http://schemas.openxmlformats.org/officeDocument/2006/relationships/hyperlink" Target="http://www.ngohq.com/news/18784-nvidia-launches-geforce-gtx-580-a.html" TargetMode="External"/><Relationship Id="rId4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dtT3pTh_q-8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inoytutorial.com/techtorial/geforce-gtx-580-vs-amd-radeon-hd-6870-review-and-comparison-conclusion/" TargetMode="External"/><Relationship Id="rId5" Type="http://schemas.openxmlformats.org/officeDocument/2006/relationships/hyperlink" Target="http://cis565-spring-2012.github.io/schedule.html" TargetMode="External"/><Relationship Id="rId4" Type="http://schemas.openxmlformats.org/officeDocument/2006/relationships/hyperlink" Target="http://cis565-fall-2012.github.io/schedule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arama.com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AJg_BmY9-8o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blog.mozilla.org/blog/2013/03/27/mozilla-is-unlocking-the-power-of-the-web-as-a-platform-for-gaming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LtxvpS5AYHQ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zYweEn6DFcU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nvidia.com/object/GTX_400_games_demos.html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3.jpe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hyperlink" Target="http://www.seas.upenn.edu/~pcozzi/" TargetMode="External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cis565-fall-2013.github.io/schedule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du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jcozzi+cis565@gmail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cis565-fall-2012.github.io/index.html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penn.edu/academicintegrity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zone3d.net/gpu_caps_viewer/" TargetMode="External"/><Relationship Id="rId2" Type="http://schemas.openxmlformats.org/officeDocument/2006/relationships/hyperlink" Target="http://www.nvidia.com/Download/index.aspx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proteneer.com/blog/?p=263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s.google.com/forum/#!forum/cis-565-fall-2013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IS565-Fall-2013" TargetMode="External"/><Relationship Id="rId5" Type="http://schemas.openxmlformats.org/officeDocument/2006/relationships/hyperlink" Target="https://github.com/edu" TargetMode="External"/><Relationship Id="rId4" Type="http://schemas.openxmlformats.org/officeDocument/2006/relationships/hyperlink" Target="https://github.com/signup/fre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wboone@seas.upenn.ed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://liamboone.blogspot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11" Type="http://schemas.openxmlformats.org/officeDocument/2006/relationships/image" Target="../media/image22.png"/><Relationship Id="rId5" Type="http://schemas.openxmlformats.org/officeDocument/2006/relationships/image" Target="../media/image16.jpe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eas.upenn.edu/~cis565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sz="4600" smtClean="0"/>
              <a:t>GPU Programming and Architecture:  Course Overview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Patrick Cozzi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University of Pennsylvania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CIS 565 - Fall </a:t>
            </a:r>
            <a:r>
              <a:rPr lang="en-US" dirty="0" smtClean="0"/>
              <a:t>2013</a:t>
            </a:r>
            <a:endParaRPr lang="en-US" dirty="0" smtClean="0"/>
          </a:p>
        </p:txBody>
      </p:sp>
      <p:pic>
        <p:nvPicPr>
          <p:cNvPr id="2" name="Picture 2" descr="Student Projec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-1"/>
            <a:ext cx="60960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Google Group</a:t>
            </a:r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>
                <a:hlinkClick r:id="rId3"/>
              </a:rPr>
              <a:t>https://groups.google.com/forum/#!</a:t>
            </a:r>
            <a:r>
              <a:rPr lang="en-US" sz="2400" dirty="0" smtClean="0">
                <a:hlinkClick r:id="rId3"/>
              </a:rPr>
              <a:t>forum/cis-565-fall-2013</a:t>
            </a:r>
            <a:endParaRPr lang="en-US" sz="2400" dirty="0" smtClean="0"/>
          </a:p>
          <a:p>
            <a:pPr eaLnBrk="1" hangingPunct="1">
              <a:defRPr/>
            </a:pPr>
            <a:r>
              <a:rPr lang="en-US" sz="2400" dirty="0"/>
              <a:t>Send email to </a:t>
            </a:r>
            <a:r>
              <a:rPr lang="en-US" sz="2400" dirty="0" smtClean="0">
                <a:hlinkClick r:id="rId4"/>
              </a:rPr>
              <a:t>cis-565-fall-2013@googlegroups.com</a:t>
            </a:r>
            <a:endParaRPr lang="en-US" sz="2400" dirty="0"/>
          </a:p>
          <a:p>
            <a:pPr marL="0" indent="0" eaLnBrk="1" hangingPunct="1"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Be active; let’s build a course community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2" descr="https://encrypted-tbn0.google.com/images?q=tbn:ANd9GcTxdxYh3b-7YfsDo6GZn6McfizR2BSyU9Ti8pNBclRkDAAu-1Pws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75" y="447675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7086600" cy="3886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Used for course materials, projects, and the final project</a:t>
            </a:r>
          </a:p>
          <a:p>
            <a:pPr eaLnBrk="1" hangingPunct="1">
              <a:defRPr/>
            </a:pPr>
            <a:r>
              <a:rPr lang="en-US" dirty="0" smtClean="0"/>
              <a:t>Create an account:</a:t>
            </a:r>
          </a:p>
          <a:p>
            <a:pPr lvl="1" eaLnBrk="1" hangingPunct="1">
              <a:defRPr/>
            </a:pPr>
            <a:r>
              <a:rPr lang="en-US" dirty="0" smtClean="0">
                <a:hlinkClick r:id="rId4"/>
              </a:rPr>
              <a:t>https://github.com/signup/free</a:t>
            </a: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Join our GitHub organization:</a:t>
            </a:r>
          </a:p>
          <a:p>
            <a:pPr lvl="1" eaLnBrk="1" hangingPunct="1">
              <a:defRPr/>
            </a:pPr>
            <a:r>
              <a:rPr lang="en-US" dirty="0" smtClean="0">
                <a:ea typeface="+mn-ea"/>
                <a:cs typeface="+mn-cs"/>
                <a:hlinkClick r:id="rId5"/>
              </a:rPr>
              <a:t>https://</a:t>
            </a:r>
            <a:r>
              <a:rPr lang="en-US" dirty="0" smtClean="0">
                <a:ea typeface="+mn-ea"/>
                <a:cs typeface="+mn-cs"/>
                <a:hlinkClick r:id="rId5"/>
              </a:rPr>
              <a:t>github.com/CIS565-Fall-2013</a:t>
            </a:r>
            <a:endParaRPr lang="en-US" dirty="0" smtClean="0">
              <a:ea typeface="+mn-ea"/>
              <a:cs typeface="+mn-cs"/>
            </a:endParaRPr>
          </a:p>
          <a:p>
            <a:pPr lvl="1"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 smtClean="0"/>
              <a:t>Who is new to source control?</a:t>
            </a:r>
          </a:p>
          <a:p>
            <a:pPr lvl="1" eaLnBrk="1" hangingPunct="1">
              <a:defRPr/>
            </a:pPr>
            <a:endParaRPr lang="en-US" dirty="0" smtClean="0"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Recommended Books</a:t>
            </a:r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1680347" y="2144274"/>
            <a:ext cx="67818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b="1" dirty="0"/>
              <a:t>Programming Massively Parallel Processors</a:t>
            </a:r>
          </a:p>
          <a:p>
            <a:endParaRPr lang="de-DE" dirty="0"/>
          </a:p>
          <a:p>
            <a:r>
              <a:rPr lang="de-DE" sz="1400" dirty="0" smtClean="0"/>
              <a:t>2012, </a:t>
            </a:r>
            <a:r>
              <a:rPr lang="de-DE" sz="1400" dirty="0"/>
              <a:t>David Kirk and Wen-mei Hwu</a:t>
            </a:r>
          </a:p>
          <a:p>
            <a:endParaRPr lang="de-DE" sz="1400" dirty="0"/>
          </a:p>
          <a:p>
            <a:r>
              <a:rPr lang="de-DE" sz="1400" dirty="0"/>
              <a:t>Old draft:  </a:t>
            </a:r>
            <a:r>
              <a:rPr lang="en-US" sz="1400" dirty="0">
                <a:hlinkClick r:id="rId3"/>
              </a:rPr>
              <a:t>http://courses.engr.illinois.edu/ece498/al/Syllabus.html</a:t>
            </a:r>
            <a:endParaRPr lang="en-US" sz="1400" dirty="0"/>
          </a:p>
          <a:p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69621" y="5336738"/>
            <a:ext cx="7764779" cy="1292662"/>
            <a:chOff x="1241335" y="5105400"/>
            <a:chExt cx="7764779" cy="1292662"/>
          </a:xfrm>
        </p:grpSpPr>
        <p:sp>
          <p:nvSpPr>
            <p:cNvPr id="13318" name="Rectangle 6"/>
            <p:cNvSpPr>
              <a:spLocks noChangeArrowheads="1"/>
            </p:cNvSpPr>
            <p:nvPr/>
          </p:nvSpPr>
          <p:spPr bwMode="auto">
            <a:xfrm>
              <a:off x="2224314" y="5105400"/>
              <a:ext cx="6781800" cy="1292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b="1" dirty="0"/>
                <a:t>OpenGL Insights</a:t>
              </a:r>
            </a:p>
            <a:p>
              <a:endParaRPr lang="de-DE" dirty="0"/>
            </a:p>
            <a:p>
              <a:r>
                <a:rPr lang="en-US" sz="1400" dirty="0"/>
                <a:t>2012, Patrick Cozzi and Christophe </a:t>
              </a:r>
              <a:r>
                <a:rPr lang="en-US" sz="1400" dirty="0" err="1"/>
                <a:t>Riccio</a:t>
              </a:r>
              <a:r>
                <a:rPr lang="en-US" sz="1400" dirty="0"/>
                <a:t>, Editors</a:t>
              </a:r>
            </a:p>
            <a:p>
              <a:endParaRPr lang="de-DE" sz="1400" dirty="0"/>
            </a:p>
            <a:p>
              <a:r>
                <a:rPr lang="en-US" sz="1400" dirty="0" smtClean="0"/>
                <a:t>Readings </a:t>
              </a:r>
              <a:r>
                <a:rPr lang="en-US" sz="1400" dirty="0"/>
                <a:t>handed out in class</a:t>
              </a:r>
            </a:p>
          </p:txBody>
        </p:sp>
        <p:pic>
          <p:nvPicPr>
            <p:cNvPr id="7" name="Picture 2" descr="http://ws.assoc-amazon.com/widgets/q?_encoding=UTF8&amp;Format=_SL160_&amp;ASIN=1439893764&amp;MarketPlace=US&amp;ID=AsinImage&amp;WS=1&amp;tag=virtua06a-20&amp;ServiceVersion=2007082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335" y="5105400"/>
              <a:ext cx="982979" cy="1219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/>
          <p:cNvGrpSpPr/>
          <p:nvPr/>
        </p:nvGrpSpPr>
        <p:grpSpPr>
          <a:xfrm>
            <a:off x="769621" y="3750220"/>
            <a:ext cx="7634514" cy="1287219"/>
            <a:chOff x="3033486" y="3750162"/>
            <a:chExt cx="7634514" cy="1287219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886200" y="3801852"/>
              <a:ext cx="6781800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b="1" dirty="0" smtClean="0"/>
                <a:t>Real-Time Rendering</a:t>
              </a:r>
              <a:endParaRPr lang="en-US" b="1" dirty="0"/>
            </a:p>
            <a:p>
              <a:endParaRPr lang="de-DE" dirty="0"/>
            </a:p>
            <a:p>
              <a:r>
                <a:rPr lang="en-US" sz="1400" dirty="0" smtClean="0"/>
                <a:t>2008, </a:t>
              </a:r>
              <a:r>
                <a:rPr lang="en-US" sz="1400" dirty="0"/>
                <a:t>Tomas </a:t>
              </a:r>
              <a:r>
                <a:rPr lang="en-US" sz="1400" dirty="0" err="1"/>
                <a:t>Akenine-Möller</a:t>
              </a:r>
              <a:r>
                <a:rPr lang="en-US" sz="1400" dirty="0"/>
                <a:t>, Eric Haines, and </a:t>
              </a:r>
              <a:r>
                <a:rPr lang="en-US" sz="1400" dirty="0" err="1"/>
                <a:t>Naty</a:t>
              </a:r>
              <a:r>
                <a:rPr lang="en-US" sz="1400" dirty="0"/>
                <a:t> Hoffman</a:t>
              </a:r>
            </a:p>
          </p:txBody>
        </p:sp>
        <p:pic>
          <p:nvPicPr>
            <p:cNvPr id="6146" name="Picture 2" descr="3rd ed. cover imag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3486" y="3750162"/>
              <a:ext cx="852714" cy="1287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AutoShape 2" descr="data:image/jpeg;base64,/9j/4AAQSkZJRgABAQAAAQABAAD/2wCEAAkGBwgHBgkIBwgKCgkLDRYPDQwMDRsUFRAWIB0iIiAdHx8kKDQsJCYxJx8fLT0tMTU3Ojo6Iys/RD84QzQ5OjcBCgoKDQwNGg8PGjclHyU3Nzc3Nzc3Nzc3Nzc3Nzc3Nzc3Nzc3Nzc3Nzc3Nzc3Nzc3Nzc3Nzc3Nzc3Nzc3Nzc3N//AABEIAKAAgQMBIgACEQEDEQH/xAAbAAABBQEBAAAAAAAAAAAAAAAEAAIDBQYBB//EAEQQAAIBAgQDBQYCBwYEBwAAAAECAwQRAAUSIRMxQQYUIlFhIzJxgZGhQlIVM0Ox0eHwFlNicoLBJDTC8QclVHSSsrP/xAAaAQACAwEBAAAAAAAAAAAAAAACAwABBAUG/8QAMBEAAgIBAgQEBQIHAAAAAAAAAAECEQMEIRIxQVEFEzJhcYGx0fAUwRUiIzM0kaH/2gAMAwEAAhEDEQA/APOcLCwsdoAWFhYWIQWFhYWIQWFhYWIQWFhYWIQWFhcueJqSkqa1tNJTyTEbEotwPiemJZTaW7IcLF9S9lK6UXqJIafzBOth8l2++Lal7LZfFvO0tQR5toX6Df74HiRky6/T4+cr+BixuQBzJsBjsiPGxSRGRhzVlsfpj0mClpaJSaeCGnB5uqBT825/fGF7QypNnNVJE6upYeJTcchiRlbF6XXrUZHGMdu5XY7jmFgjoEtMqtUwrJfhmRQ9vy33+18FyUtKIdbVBiksPZ6SRfSCbE/QfEYCicxSpItrowYXHkcHNm87g6kiubb6Tsb38/gPkMIyLJacQotVuOWHL1qI1ecPGS5Y3ttZdP8A1fTEVNT08iyh2OrWoiIBsV3vyHPlt544uYyKrgRQaXLEgpsbgDf+upx1szmWczII420kDSvLyPPmLYHhyU/uXcSOqhhXhd2kMhI8fhseex+YIwN9PrixpDXVM7VNFRiTiEC6x3jvqBABO3QDni8jyKuqo7V3coPD+zXW1yCCdjpvuetr2wSlONJq/mIy58OPecqMljqqzsFRSzHkoFzjWR5Nk1FUFa2XWQE08eTSCx1cgLX5DbfF7RxOt48qyqUWALCOAQgg8iS2m/L1xMmox41cml8TK9a5bYYOT9kYelyLMaiUR93MJKFwZ/B4QQL2O/UdMXFN2RjFjV1l7fhhW1v9TfwxpUynM5M1VHampXalc3JMxsHS+w0i+/ngyryBIqYvPXVczcSNSFYRLYuoPui/I/mxzMvjmjhJR47b7B/pvEsyuKUF/wBKKPK8ny4cQwQJb9pUNq/+230GO0NQZ62tFJT1NVrdCnAhLKAEA3b3V68yMaVl7NZTKHcZfDMNg8pV5PkWucA0+f0qZpmbRJUVAkaIoI4iOSAfisBvfHP/AI9kyqXkYW679dw14Ml/k5rsZHl2czkEUlPTKetTPqYf6Uv+8Y7luTy18Bnq8znUCaWMx0yLGPA7J7x1HfTfa2H/ANpaipX/AIagVBqK3qJxcEGx2QN19cU+T5tmM9CzJUR08bTTELHDdgTIzHxMfM/lxmlqfFc2OTbUOX51Gx0vhOnd1dfM00PZzJ4n1mhWeQG4epZpj8gxIHyGPNu3KqvamsVFCqBGAqiwHgHTGjhkqKxHaqraya0rppM7IuzEcksDy64xufKqZvUKgsoK23v+EY1+DYM0dU55cjk6/Pyh0tXgyf0sUaoAwsLCx6gAeiM7BEVmYmwVRck/DFpTdnMznIDQrT3Gr/iG07bcwLkcx0xBkRQZzRGR3RBKNTIPEB6euNu9Tl6q4WgkntHID3mXUOYsbXI2HoN8YdVrPIaSi2/YCSm/TJL4/YoKXs3RrKy1VZJOUUEpTpz53HU9B069MX2XZBw6giiyfQ2gFWqjYjc7+K7DpyGHVnaJ4VqUi7nTK0XD4SrfYcTYbjr6dRgKo7SMZmaStqWJsPZ3XbWeWkDp69cc3JrtZP0RS+O/0+4l48T/ALmSUvZbIvZcsrJYKeoq6uGFWkitoUuQCw/ExA2+HTHGhyGGpjWbMJK0CNiwWcvcgi11isOp6YxL54hSEmAyOOF45CGOx33Y3xE+dVM0gEaD9VIN2J5kE9MZp49Xl9eVpb7LYKD02L0Yl89zeU2b5dltXUPl+XOkfBjsI4lhtu/nY73HTpiKXtHWLU1zQ09PG0cSHxsz/nsOS/1bGNaTNC0pMM5uiX0QH1+OGL32eorBapLGNbgjTfZudhhK8LxN3NcTrq2+wb1+aqi0l7GqmzCvmzZC9YykUz7wxqm2tNt7/v8A51WaSh8vV56l5HMqX4s7NtrHQm3K/TEMdJGtZqr5VVeE1xNKW31L5n7YZVSUEdAEp+Fr4iklEFyNfoPLG7DolBxqNcuhjeryTkk5NlglVSxVkZpCukROLU0eq+67eEYjpqhjWVxjpal9TR7FAhHh66yMQS5kz1alBMwCMPcO4JXENNVypU1REMhLshPiUWsvW5xf6aVPbp39xfDa37fuWVI9WY2EVPEBxZN5JrfjP5QcC5DHUtloEM0MacWT9mXPvb9RhsGYNGrARXPEc3MlubHyBwFlmZtBR8OERW4jm7MTzPoMW8ElGWyXInA+F1HsXFFSyukhNbOAJ5BaJUUHxHfcE7n1xls+QJm9QoZmAI3c3J2HM4sYs2qAraJ40HFe4ERO+rf8WM5muYFq+ZnbWxIu1rX2GH6NOOZtvoPwRksjsdbHcAd9wsdbjRuotaSQRVUcjC4U3te33xYVOYvKHWOBDcP5tb6jAWWQR1WY08EzqkcjhWZhcDGpzLs7FBCz5fV08xVmVkUgWOMWqgpTTM2ZpPcpjS5pOsgHBhUqebgC3j9fjgkZDEp1VOb0rvtcIR+Y33J+eB6ikrKWaWGqRVbSbAf6v6+mGcWzkSLbSQRYnxeL7YUoQXNGd2+TLLLcvyhJI3q6lWBaK6qy7b7/AExq4a/Ilj9mHYQxvZUvfci1gMYCGuWDgSJFHJ+rPtGJA35WtguTNZZ9XFaLXJE/DAOmy335DzG2CvG/YFQmnzv/AEbw5xlkwkWJiDw1ssiv/i3ub4qcxlCVNY/c2CmNQrJTX/Pfpt0xmKTN6iQT0byaS6Lw3MrXDb2W9tgeR6DY4h/SdbTTV0FahKvGEf2mqxGq1vUHEjPHF8wMmLJNVZc1WaIK4kRS7RFQAmknxKf9sU9VVRtBYQvu45nb3vjiFptdQNMsKkxnZyw6jyU4gkikamAWem99f2pBJ1ct1A++KeW5JL6h4sEYNV9QxquXjjRC99LflG1x64FFRULLPaNtyuxYDpgvuterhu7A2Vvce/lvywDHJOs844SsQV/Hy2wuTfD+dxqS7CiqJ9JvEPfbm4HXA9BLN3f2ccZXW27OR1+GCouNY+xBOtr+IeeJMqpZpYQEg1DUd9QA++A4ZSTpdiSajFt0BxtVFG0xw24jXJc87/5cUtesnfJNYGra+nlyxuKXL51jYd3J8bftEHU35nFNmdMErpVeMK222x6DqMatPhksjbLwZYPI0jMaH/KcLF7wI/yjCxt8pm3iJaK/e4bGx1c/L1xcU8jmiqbyjijxWlHvb/Hcbn4G2K/JYopc2pI6iVYoWkAeQmwUdTfG4m7L1HEaPL66KZJoZCGPQXHK23XGTVKXEmjPlVszMrcSORI1AkWJii3vqF3tvbn6emIoqhJJLVdGp3ANrD8WLWtyjMUMkUmWq0iR3Dxrc767cuW/memKqrgHene0septTA3YqdRvyv54RxyXMS8d80EHKKDusUmmQa+GSqjzPS2B5MsoCABK8bCNydcjAruNt/ngaFndY+HOZd0BXawN+u4x1p5UTRqi1lGvo1Ha4+OLWSF7oUsc79bBsxii4zNDM1nRSbsDc3O+JPHWJKsc7rWRRqhuyjjrvpF7AXXcAdR12x2rljldg8Rb2agnSNtz0wO9LAZagxMqDQtgyabHxYS429h6uhGWrSr0tUSA6CCHXl4hta+BpS/d9TMpBkGwW34vjjQ12WHMBT19MGeZ0fvBjf3iHFmsPO/1Bxn6uB0og3EexddtjbxfDFcLi1ZS5ov8tlliqY5IJohKFPvggcx8cGQZdFV1NQymGJ7rrXiEre3Q2vb+t8ZtY5xULomW+lrXT1HrjsE1fBUT2ZSbre7EdMHHIuHddBMoyabi0ayDKJKeMyNAsia2syyrY7+uI8onEVCLUrH2j+JWXz+OAcizrMJpoKRI3OqYoTG46tvsSL45+l41o1kFGwRpZB4E9fMdbEYcskVF0uxnyabJkUlLfl1LJK8LG4FNN+sflGW5sfLGbzOXi10slmW9tmBB5DocF0+bUjwSe24T62OiUW2v54o8wr1NVIwIYE3BG98OwZU5mjR6WOPK5JE2rCwB38YWNvGjp0WMLhZkLLqAO4xdUdXBSurUrS00jA6jE5X+uu2KPdAsgFxictFJEsmrhsL32NvtgJC5I09P2nzmiqHLtBW3CqRMuliBe24+JxYJ2sy2qm/84y+SJdAAGkSoDckn92MgpcpGUYOLW97yw16hoTd0PrhbhBg8KNnWUOQZssbUNTDJI0sa6BJ4gCwHuN/DAtZ2JMZLU8rKNJABuP5D6YyyyU1QFNgrXHLY8/PFlSV2ZUX/ACeZThP7uU8RfoeWFPAnuimn3B6jIsyiqZ4wBIRGhJFm/N/l8vLA8UVXT1UhqKc6XCqRuPP8wHnjSUfaKtSqkmrsvjqSyIGMDadgW3seu5wevaDJ6v2c8slK/wDd1CWUfTbCXgroBt2MlNNMKmEywmFksAXi2LAixG1tt+Xn64H7RJAJpTGp4Tyh4pI5NihfYjexH7sbCXLqeqzBe6uhBp3fVTNpHvL1XAlX2fikgEE4Zo0YsjFVZkJtffYkXF7XwEse63LSXcyTqyVKcKpdhobdlBtuNumORTT8WoUcNzdb6rrfb54tanstVxAzUspqEUEM0TkMvxR72+tsUiJVRVFRqU3BXVxEPl5rcDCHjkkyvLlW1MJpCwUssT3EjHwMDY3+WDsozSlqstanzPWspkc8fhEhjq62HP4fPFZTzyKLLHxQSSTC4a1zy8/thuVVEdPGsdS5hcyMQHup3PrimqT2BcdnaDHh7qzIZU8bsy6X95SdiMUleoesk1EdN/PbGrzVYpI4vAkqlR7QgMG/7e7/AKcYzM5RFXyoiKFFrAD0GHaalkYeH1s7wF/On1wsC949PvhY32jVuaaoXRCir7r+Jied/wCX++Bj1gjtvzLYNy2oaFqGbuxq5OK7LAU4nEtba1jf6HBs3aSnSfg1GRUVPJGIw0UsIUkKb2YMt7Ha9zfYb22wcpb0DRUGXhyiKxCptY8z5nBb+3ACOEe2kqx2PlbFj/aWiCgHJ8tduHpMhRNfK2onTYnkfdte9gL4ho+0tHBEytlmXTAzPLqZFsAxB0C6nwjkBfkT8cVvXIFxKpI9DEPcMCAenXEscrxtZG23xY1faqmSeRWy3LSBexESBlv1BKnfrvf4YCzPtJTZhEqJQ5fRkOW4lMoUkW934b3+nkML4qZVMKgrmiLalIuBv9cSvUxT+GQg+QaxxStUM6CQA8EkoJOSlgASL8r2INvXDRVU6CQpMC5A5G2C80Glzot46bRWKYDLTHTq1xtpPPB8Gd5vTsF7zHVIPwzpv9ef3xQU0s6yxlGeTWLIkalmf0AF7/TD0zSOOPiy08ojL6BK4KgsOYvyv6XxTlB8wqTNPH2qhWQd/oZqeQHaSE6gP3EYLpHyzMqivnNbTxzyyx8IORG0q6ACSPO/XrjInMYJJh7VVLclbCRoKqoeIR8ViwCJELk+G5sB8zgOCDK4OxqK7JFb9bDHJ5Ei/wB8VU2ShAQjTJ6BtQ+jXwFR1L06a6LM5I0NrKX1C3w/lg6jz/MZmWFaFMxkJbw0qnXtuTYfPphcsddSqkuTDcs7OfpGjnilSlk0i0DMGiZGve2pTyO99rb488zykkpc0qIJVIkjIBUtqtsOvXG+y/tllYcOlRJRyHo4uvzIxje1k0VXntXPA4ZXKkOrXVvCOWLglYcHK9yjtjmH6W8sLDthpqcozGGmzfKa+oMqLQTpKywbtIqm9hcjc2sd+RPwxaw9sqSWXMHInVjFHBl79xjnMaoxYMxldjc6mHM7N6DFF2fkp4u0eVyVz06Ui1KGc1EfEQx38QK2N7i45cyMaWlbsTmNdWNmU1JTLDGlPE6BouIQGJmAiVFuSVW2nkt+uM+auLcgNQ9pckWHLqafLidLwqI2p4Ejo3C6WlV+cl2OrS+3nyGD817U5PQZhPEKwVMhoIIlqqbLqaQCdXLM9r6dVrDa43Plimgh7KtR5EtRJQCWVk/SEyz1LMlmJ9zYAMoCkg7FtrAYOI7O0uZZvDlGb5dBltZlnCMcplcCoIIFiUJsCCb36j5JdEJ8p7Xdnky3LaOooJ3raV1lcrRQtd7MHAOoDSS+3h2AA3sLETf+IOQqjkZfPHUMtrnL6f8AI4HX87Kf9HyxSZfLlMmUZFDnWc0zRQVzmaOnDCZKdwgC30Dk2sne4B26YOm/s7S55OuT5vRU9FPl0sNUk7SSI8jI4TQSrEWbQTvt9sSkQHqc/wCzzd2ljgrUWmzY1iIaGEKIS4Jivr3FrkX6m3LFlk3aLJK3M1aYpSzlLSVtRSU0a8NZiwQKTp8SMFJG40bXxmuyUlBDnQGbTUaUYpp0Ek8IljL6bIVDIwvexBI5fTBtXU9l63Lcyru5ZdHWGfTT0/HmjbhhLFgqKE1FhqAsB4jfFyik6RASnzKKLtcucAu9NHmJqBwFAPDElxpXYbi3lzxq/wC3uUSyUs9bQVl6c1GlFpo2iJldCWKl/eYqxO4sXI3A3ppIOxizR8GpgFzJwAJ6jRIugaDUG10bVzCW+Q3M6w9h2y/MDNUpHVqDoWGomdFPDGnhM1tXj1X1BvLYb4p0CrIZc9yL9A5hllPl9QneqiSRCtJEpVWk1Dxaj7q7Wtf1tgyr7U5JUdoMvrUoqhKalhkSWNKCD2gYrpTSWPQHxX8rAb4HeDsSJMm0VdObk99tUVHiHDPvNbw3e2wVfK9t8MMPY8V1cEqY+7cTZjNUB1j4S24A3DtxNd9ZI2FtjfFbE3Bsvz6ChyibL4qM1UyO0dHNPBGnsHKlw/M6hoNiCbazvsMW+Y57kWY5tlFZFltTSrl1R3gJBRojkKylY/1lmUaedhbpztivQ9l9eSQyPROkiKcwkSsqQQ4ViRpKkKpOncb3J5DAOYmip8/qTkEyyUCKnDA1MgOgax4ySfFfe/XbBLhZG65ljQV9FQ9lq9YJKaSaOZky5ahYhUaZbCQvHufDa67n3vLlkZqdIZDGnIW/di1UQSMzKhicXFgQyH5HlgKtVhOS9wW5XGxxoxw4WROwPhjCxJjuHFhuUJG9fGZtokuznyAw948uWpnEokVTJdBY+AaTsfPxEfTG3puxtDUMtHB3gmVxb2oFz6m2JP7BUkoqLpUWo1tMTKosBceW/Lp5YzyywfUowiwZQJR7eZkXTsy+8L7jZb8r/H0xxYcrMrrx5tBI0nRa+xvbw79OdufW1jtpuw2XwojzCoTWLqvGGq3na2w+OMpWQUNPmc1HBQVMzRPpB7za/wAfDtzwPmQ7soEo4cteR45ZGAZwEcj3VFibnlvuOX+2JZYMplZXNTIry2YjmoJNjc6eXXz87YlraOOhjSSsyieJJCQjd9VgSP8AKDgDMoooarTArLG0cbhS1yNSKSL/ADwUJRyP+Vkqwjg5bEyrJNMSLFkKm3Ta+jfr5X/w4FqI6fiEwhuEeRY3I9D98OjZZYdEoHg2Vv8AbEZRoyUcEKfxYeo11LoYyKPyt8BhbW5D6Y4QQTcYSgkgKL3xbSI0E02gzqSgI64Q/WPsG5b4YrBbovvW97/bDEcgnAOADQRGIyOQ947EYVOCI/Aep2I2wxWB5+eOwlgu1rXOxwtxpAtbMlRwoOu48Tb9OeGr4zUK7ex06r+R6Wx2KTmDsSTzwpkPd5dI96QHl0A/ni8fqLh6gPQv959j/DCw23p9sLDxp7NQzimrIZ7A6GvY4PXNCkQRJI1bhFGca7s1lAf3eYCjb4+ePIKTOc2mqY4zmExBbfly69MOqM6zVmMtPX1HDbewt4PTlyxj/Ty7lUepV86VR4x0GoYkyshNnPmQRsfht6Y88MlHH2gzOSpzaOhdZrBHiLiRbb8iLf8AfFUnaDNla5rpWHUNb+GOyZxXuOItZKD+JSFO/ne2I9NJqrJRado58sqMvAps4pZJI/aLGkbqXvpvuSQNr+XLFJmv/Mp/7eH/APNcO/TGZf8ArH/+K/wwLPPLUymWeQvIbXY9bbYPDg8tl8tjkJGrSfdbY4kYFJFbpYXB8rb4gxJI5dVa/IWNumNJBzA2CxkkcwL7nHHbwhNVmHvW64dTPz1b6RcHEbKl9jy++IQYNsOLdevXDcLEIOB3w6NtIxGNPW+HeHo1vjgWrKaJ0e4I8ziariPAj4f7MkML9TvgaN1jBI3bz8sPqyVWOFjd0BLHyJ6fb74pRplJbjL1H+PCxDfHcGE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data:image/jpeg;base64,/9j/4AAQSkZJRgABAQAAAQABAAD/2wCEAAkGBwgHBgkIBwgKCgkLDRYPDQwMDRsUFRAWIB0iIiAdHx8kKDQsJCYxJx8fLT0tMTU3Ojo6Iys/RD84QzQ5OjcBCgoKDQwNGg8PGjclHyU3Nzc3Nzc3Nzc3Nzc3Nzc3Nzc3Nzc3Nzc3Nzc3Nzc3Nzc3Nzc3Nzc3Nzc3Nzc3Nzc3N//AABEIAKAAgQMBIgACEQEDEQH/xAAbAAABBQEBAAAAAAAAAAAAAAAEAAIDBQYBB//EAEQQAAIBAgQDBQYCBwYEBwAAAAECAwQRAAUSIRMxQQYUIlFhIzJxgZGhQlIVM0Ox0eHwFlNicoLBJDTC8QclVHSSsrP/xAAaAQACAwEBAAAAAAAAAAAAAAACAwABBAUG/8QAMBEAAgIBAgQEBQIHAAAAAAAAAAECEQMEIRIxQVEFEzJhcYGx0fAUwRUiIzM0kaH/2gAMAwEAAhEDEQA/APOcLCwsdoAWFhYWIQWFhYWIQWFhYWIQWFhYWIQWFhcueJqSkqa1tNJTyTEbEotwPiemJZTaW7IcLF9S9lK6UXqJIafzBOth8l2++Lal7LZfFvO0tQR5toX6Df74HiRky6/T4+cr+BixuQBzJsBjsiPGxSRGRhzVlsfpj0mClpaJSaeCGnB5uqBT825/fGF7QypNnNVJE6upYeJTcchiRlbF6XXrUZHGMdu5XY7jmFgjoEtMqtUwrJfhmRQ9vy33+18FyUtKIdbVBiksPZ6SRfSCbE/QfEYCicxSpItrowYXHkcHNm87g6kiubb6Tsb38/gPkMIyLJacQotVuOWHL1qI1ecPGS5Y3ttZdP8A1fTEVNT08iyh2OrWoiIBsV3vyHPlt544uYyKrgRQaXLEgpsbgDf+upx1szmWczII420kDSvLyPPmLYHhyU/uXcSOqhhXhd2kMhI8fhseex+YIwN9PrixpDXVM7VNFRiTiEC6x3jvqBABO3QDni8jyKuqo7V3coPD+zXW1yCCdjpvuetr2wSlONJq/mIy58OPecqMljqqzsFRSzHkoFzjWR5Nk1FUFa2XWQE08eTSCx1cgLX5DbfF7RxOt48qyqUWALCOAQgg8iS2m/L1xMmox41cml8TK9a5bYYOT9kYelyLMaiUR93MJKFwZ/B4QQL2O/UdMXFN2RjFjV1l7fhhW1v9TfwxpUynM5M1VHampXalc3JMxsHS+w0i+/ngyryBIqYvPXVczcSNSFYRLYuoPui/I/mxzMvjmjhJR47b7B/pvEsyuKUF/wBKKPK8ny4cQwQJb9pUNq/+230GO0NQZ62tFJT1NVrdCnAhLKAEA3b3V68yMaVl7NZTKHcZfDMNg8pV5PkWucA0+f0qZpmbRJUVAkaIoI4iOSAfisBvfHP/AI9kyqXkYW679dw14Ml/k5rsZHl2czkEUlPTKetTPqYf6Uv+8Y7luTy18Bnq8znUCaWMx0yLGPA7J7x1HfTfa2H/ANpaipX/AIagVBqK3qJxcEGx2QN19cU+T5tmM9CzJUR08bTTELHDdgTIzHxMfM/lxmlqfFc2OTbUOX51Gx0vhOnd1dfM00PZzJ4n1mhWeQG4epZpj8gxIHyGPNu3KqvamsVFCqBGAqiwHgHTGjhkqKxHaqraya0rppM7IuzEcksDy64xufKqZvUKgsoK23v+EY1+DYM0dU55cjk6/Pyh0tXgyf0sUaoAwsLCx6gAeiM7BEVmYmwVRck/DFpTdnMznIDQrT3Gr/iG07bcwLkcx0xBkRQZzRGR3RBKNTIPEB6euNu9Tl6q4WgkntHID3mXUOYsbXI2HoN8YdVrPIaSi2/YCSm/TJL4/YoKXs3RrKy1VZJOUUEpTpz53HU9B069MX2XZBw6giiyfQ2gFWqjYjc7+K7DpyGHVnaJ4VqUi7nTK0XD4SrfYcTYbjr6dRgKo7SMZmaStqWJsPZ3XbWeWkDp69cc3JrtZP0RS+O/0+4l48T/ALmSUvZbIvZcsrJYKeoq6uGFWkitoUuQCw/ExA2+HTHGhyGGpjWbMJK0CNiwWcvcgi11isOp6YxL54hSEmAyOOF45CGOx33Y3xE+dVM0gEaD9VIN2J5kE9MZp49Xl9eVpb7LYKD02L0Yl89zeU2b5dltXUPl+XOkfBjsI4lhtu/nY73HTpiKXtHWLU1zQ09PG0cSHxsz/nsOS/1bGNaTNC0pMM5uiX0QH1+OGL32eorBapLGNbgjTfZudhhK8LxN3NcTrq2+wb1+aqi0l7GqmzCvmzZC9YykUz7wxqm2tNt7/v8A51WaSh8vV56l5HMqX4s7NtrHQm3K/TEMdJGtZqr5VVeE1xNKW31L5n7YZVSUEdAEp+Fr4iklEFyNfoPLG7DolBxqNcuhjeryTkk5NlglVSxVkZpCukROLU0eq+67eEYjpqhjWVxjpal9TR7FAhHh66yMQS5kz1alBMwCMPcO4JXENNVypU1REMhLshPiUWsvW5xf6aVPbp39xfDa37fuWVI9WY2EVPEBxZN5JrfjP5QcC5DHUtloEM0MacWT9mXPvb9RhsGYNGrARXPEc3MlubHyBwFlmZtBR8OERW4jm7MTzPoMW8ElGWyXInA+F1HsXFFSyukhNbOAJ5BaJUUHxHfcE7n1xls+QJm9QoZmAI3c3J2HM4sYs2qAraJ40HFe4ERO+rf8WM5muYFq+ZnbWxIu1rX2GH6NOOZtvoPwRksjsdbHcAd9wsdbjRuotaSQRVUcjC4U3te33xYVOYvKHWOBDcP5tb6jAWWQR1WY08EzqkcjhWZhcDGpzLs7FBCz5fV08xVmVkUgWOMWqgpTTM2ZpPcpjS5pOsgHBhUqebgC3j9fjgkZDEp1VOb0rvtcIR+Y33J+eB6ikrKWaWGqRVbSbAf6v6+mGcWzkSLbSQRYnxeL7YUoQXNGd2+TLLLcvyhJI3q6lWBaK6qy7b7/AExq4a/Ilj9mHYQxvZUvfci1gMYCGuWDgSJFHJ+rPtGJA35WtguTNZZ9XFaLXJE/DAOmy335DzG2CvG/YFQmnzv/AEbw5xlkwkWJiDw1ssiv/i3ub4qcxlCVNY/c2CmNQrJTX/Pfpt0xmKTN6iQT0byaS6Lw3MrXDb2W9tgeR6DY4h/SdbTTV0FahKvGEf2mqxGq1vUHEjPHF8wMmLJNVZc1WaIK4kRS7RFQAmknxKf9sU9VVRtBYQvu45nb3vjiFptdQNMsKkxnZyw6jyU4gkikamAWem99f2pBJ1ct1A++KeW5JL6h4sEYNV9QxquXjjRC99LflG1x64FFRULLPaNtyuxYDpgvuterhu7A2Vvce/lvywDHJOs844SsQV/Hy2wuTfD+dxqS7CiqJ9JvEPfbm4HXA9BLN3f2ccZXW27OR1+GCouNY+xBOtr+IeeJMqpZpYQEg1DUd9QA++A4ZSTpdiSajFt0BxtVFG0xw24jXJc87/5cUtesnfJNYGra+nlyxuKXL51jYd3J8bftEHU35nFNmdMErpVeMK222x6DqMatPhksjbLwZYPI0jMaH/KcLF7wI/yjCxt8pm3iJaK/e4bGx1c/L1xcU8jmiqbyjijxWlHvb/Hcbn4G2K/JYopc2pI6iVYoWkAeQmwUdTfG4m7L1HEaPL66KZJoZCGPQXHK23XGTVKXEmjPlVszMrcSORI1AkWJii3vqF3tvbn6emIoqhJJLVdGp3ANrD8WLWtyjMUMkUmWq0iR3Dxrc767cuW/memKqrgHene0septTA3YqdRvyv54RxyXMS8d80EHKKDusUmmQa+GSqjzPS2B5MsoCABK8bCNydcjAruNt/ngaFndY+HOZd0BXawN+u4x1p5UTRqi1lGvo1Ha4+OLWSF7oUsc79bBsxii4zNDM1nRSbsDc3O+JPHWJKsc7rWRRqhuyjjrvpF7AXXcAdR12x2rljldg8Rb2agnSNtz0wO9LAZagxMqDQtgyabHxYS429h6uhGWrSr0tUSA6CCHXl4hta+BpS/d9TMpBkGwW34vjjQ12WHMBT19MGeZ0fvBjf3iHFmsPO/1Bxn6uB0og3EexddtjbxfDFcLi1ZS5ov8tlliqY5IJohKFPvggcx8cGQZdFV1NQymGJ7rrXiEre3Q2vb+t8ZtY5xULomW+lrXT1HrjsE1fBUT2ZSbre7EdMHHIuHddBMoyabi0ayDKJKeMyNAsia2syyrY7+uI8onEVCLUrH2j+JWXz+OAcizrMJpoKRI3OqYoTG46tvsSL45+l41o1kFGwRpZB4E9fMdbEYcskVF0uxnyabJkUlLfl1LJK8LG4FNN+sflGW5sfLGbzOXi10slmW9tmBB5DocF0+bUjwSe24T62OiUW2v54o8wr1NVIwIYE3BG98OwZU5mjR6WOPK5JE2rCwB38YWNvGjp0WMLhZkLLqAO4xdUdXBSurUrS00jA6jE5X+uu2KPdAsgFxictFJEsmrhsL32NvtgJC5I09P2nzmiqHLtBW3CqRMuliBe24+JxYJ2sy2qm/84y+SJdAAGkSoDckn92MgpcpGUYOLW97yw16hoTd0PrhbhBg8KNnWUOQZssbUNTDJI0sa6BJ4gCwHuN/DAtZ2JMZLU8rKNJABuP5D6YyyyU1QFNgrXHLY8/PFlSV2ZUX/ACeZThP7uU8RfoeWFPAnuimn3B6jIsyiqZ4wBIRGhJFm/N/l8vLA8UVXT1UhqKc6XCqRuPP8wHnjSUfaKtSqkmrsvjqSyIGMDadgW3seu5wevaDJ6v2c8slK/wDd1CWUfTbCXgroBt2MlNNMKmEywmFksAXi2LAixG1tt+Xn64H7RJAJpTGp4Tyh4pI5NihfYjexH7sbCXLqeqzBe6uhBp3fVTNpHvL1XAlX2fikgEE4Zo0YsjFVZkJtffYkXF7XwEse63LSXcyTqyVKcKpdhobdlBtuNumORTT8WoUcNzdb6rrfb54tanstVxAzUspqEUEM0TkMvxR72+tsUiJVRVFRqU3BXVxEPl5rcDCHjkkyvLlW1MJpCwUssT3EjHwMDY3+WDsozSlqstanzPWspkc8fhEhjq62HP4fPFZTzyKLLHxQSSTC4a1zy8/thuVVEdPGsdS5hcyMQHup3PrimqT2BcdnaDHh7qzIZU8bsy6X95SdiMUleoesk1EdN/PbGrzVYpI4vAkqlR7QgMG/7e7/AKcYzM5RFXyoiKFFrAD0GHaalkYeH1s7wF/On1wsC949PvhY32jVuaaoXRCir7r+Jied/wCX++Bj1gjtvzLYNy2oaFqGbuxq5OK7LAU4nEtba1jf6HBs3aSnSfg1GRUVPJGIw0UsIUkKb2YMt7Ha9zfYb22wcpb0DRUGXhyiKxCptY8z5nBb+3ACOEe2kqx2PlbFj/aWiCgHJ8tduHpMhRNfK2onTYnkfdte9gL4ho+0tHBEytlmXTAzPLqZFsAxB0C6nwjkBfkT8cVvXIFxKpI9DEPcMCAenXEscrxtZG23xY1faqmSeRWy3LSBexESBlv1BKnfrvf4YCzPtJTZhEqJQ5fRkOW4lMoUkW934b3+nkML4qZVMKgrmiLalIuBv9cSvUxT+GQg+QaxxStUM6CQA8EkoJOSlgASL8r2INvXDRVU6CQpMC5A5G2C80Glzot46bRWKYDLTHTq1xtpPPB8Gd5vTsF7zHVIPwzpv9ef3xQU0s6yxlGeTWLIkalmf0AF7/TD0zSOOPiy08ojL6BK4KgsOYvyv6XxTlB8wqTNPH2qhWQd/oZqeQHaSE6gP3EYLpHyzMqivnNbTxzyyx8IORG0q6ACSPO/XrjInMYJJh7VVLclbCRoKqoeIR8ViwCJELk+G5sB8zgOCDK4OxqK7JFb9bDHJ5Ei/wB8VU2ShAQjTJ6BtQ+jXwFR1L06a6LM5I0NrKX1C3w/lg6jz/MZmWFaFMxkJbw0qnXtuTYfPphcsddSqkuTDcs7OfpGjnilSlk0i0DMGiZGve2pTyO99rb488zykkpc0qIJVIkjIBUtqtsOvXG+y/tllYcOlRJRyHo4uvzIxje1k0VXntXPA4ZXKkOrXVvCOWLglYcHK9yjtjmH6W8sLDthpqcozGGmzfKa+oMqLQTpKywbtIqm9hcjc2sd+RPwxaw9sqSWXMHInVjFHBl79xjnMaoxYMxldjc6mHM7N6DFF2fkp4u0eVyVz06Ui1KGc1EfEQx38QK2N7i45cyMaWlbsTmNdWNmU1JTLDGlPE6BouIQGJmAiVFuSVW2nkt+uM+auLcgNQ9pckWHLqafLidLwqI2p4Ejo3C6WlV+cl2OrS+3nyGD817U5PQZhPEKwVMhoIIlqqbLqaQCdXLM9r6dVrDa43Plimgh7KtR5EtRJQCWVk/SEyz1LMlmJ9zYAMoCkg7FtrAYOI7O0uZZvDlGb5dBltZlnCMcplcCoIIFiUJsCCb36j5JdEJ8p7Xdnky3LaOooJ3raV1lcrRQtd7MHAOoDSS+3h2AA3sLETf+IOQqjkZfPHUMtrnL6f8AI4HX87Kf9HyxSZfLlMmUZFDnWc0zRQVzmaOnDCZKdwgC30Dk2sne4B26YOm/s7S55OuT5vRU9FPl0sNUk7SSI8jI4TQSrEWbQTvt9sSkQHqc/wCzzd2ljgrUWmzY1iIaGEKIS4Jivr3FrkX6m3LFlk3aLJK3M1aYpSzlLSVtRSU0a8NZiwQKTp8SMFJG40bXxmuyUlBDnQGbTUaUYpp0Ek8IljL6bIVDIwvexBI5fTBtXU9l63Lcyru5ZdHWGfTT0/HmjbhhLFgqKE1FhqAsB4jfFyik6RASnzKKLtcucAu9NHmJqBwFAPDElxpXYbi3lzxq/wC3uUSyUs9bQVl6c1GlFpo2iJldCWKl/eYqxO4sXI3A3ppIOxizR8GpgFzJwAJ6jRIugaDUG10bVzCW+Q3M6w9h2y/MDNUpHVqDoWGomdFPDGnhM1tXj1X1BvLYb4p0CrIZc9yL9A5hllPl9QneqiSRCtJEpVWk1Dxaj7q7Wtf1tgyr7U5JUdoMvrUoqhKalhkSWNKCD2gYrpTSWPQHxX8rAb4HeDsSJMm0VdObk99tUVHiHDPvNbw3e2wVfK9t8MMPY8V1cEqY+7cTZjNUB1j4S24A3DtxNd9ZI2FtjfFbE3Bsvz6ChyibL4qM1UyO0dHNPBGnsHKlw/M6hoNiCbazvsMW+Y57kWY5tlFZFltTSrl1R3gJBRojkKylY/1lmUaedhbpztivQ9l9eSQyPROkiKcwkSsqQQ4ViRpKkKpOncb3J5DAOYmip8/qTkEyyUCKnDA1MgOgax4ySfFfe/XbBLhZG65ljQV9FQ9lq9YJKaSaOZky5ahYhUaZbCQvHufDa67n3vLlkZqdIZDGnIW/di1UQSMzKhicXFgQyH5HlgKtVhOS9wW5XGxxoxw4WROwPhjCxJjuHFhuUJG9fGZtokuznyAw948uWpnEokVTJdBY+AaTsfPxEfTG3puxtDUMtHB3gmVxb2oFz6m2JP7BUkoqLpUWo1tMTKosBceW/Lp5YzyywfUowiwZQJR7eZkXTsy+8L7jZb8r/H0xxYcrMrrx5tBI0nRa+xvbw79OdufW1jtpuw2XwojzCoTWLqvGGq3na2w+OMpWQUNPmc1HBQVMzRPpB7za/wAfDtzwPmQ7soEo4cteR45ZGAZwEcj3VFibnlvuOX+2JZYMplZXNTIry2YjmoJNjc6eXXz87YlraOOhjSSsyieJJCQjd9VgSP8AKDgDMoooarTArLG0cbhS1yNSKSL/ADwUJRyP+Vkqwjg5bEyrJNMSLFkKm3Ta+jfr5X/w4FqI6fiEwhuEeRY3I9D98OjZZYdEoHg2Vv8AbEZRoyUcEKfxYeo11LoYyKPyt8BhbW5D6Y4QQTcYSgkgKL3xbSI0E02gzqSgI64Q/WPsG5b4YrBbovvW97/bDEcgnAOADQRGIyOQ947EYVOCI/Aep2I2wxWB5+eOwlgu1rXOxwtxpAtbMlRwoOu48Tb9OeGr4zUK7ex06r+R6Wx2KTmDsSTzwpkPd5dI96QHl0A/ni8fqLh6gPQv959j/DCw23p9sLDxp7NQzimrIZ7A6GvY4PXNCkQRJI1bhFGca7s1lAf3eYCjb4+ePIKTOc2mqY4zmExBbfly69MOqM6zVmMtPX1HDbewt4PTlyxj/Ty7lUepV86VR4x0GoYkyshNnPmQRsfht6Y88MlHH2gzOSpzaOhdZrBHiLiRbb8iLf8AfFUnaDNla5rpWHUNb+GOyZxXuOItZKD+JSFO/ne2I9NJqrJRado58sqMvAps4pZJI/aLGkbqXvpvuSQNr+XLFJmv/Mp/7eH/APNcO/TGZf8ArH/+K/wwLPPLUymWeQvIbXY9bbYPDg8tl8tjkJGrSfdbY4kYFJFbpYXB8rb4gxJI5dVa/IWNumNJBzA2CxkkcwL7nHHbwhNVmHvW64dTPz1b6RcHEbKl9jy++IQYNsOLdevXDcLEIOB3w6NtIxGNPW+HeHo1vjgWrKaJ0e4I8ziariPAj4f7MkML9TvgaN1jBI3bz8sPqyVWOFjd0BLHyJ6fb74pRplJbjL1H+PCxDfHcGEf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37" y="2144274"/>
            <a:ext cx="994682" cy="1233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GPU</a:t>
            </a:r>
            <a:r>
              <a:rPr lang="en-US" smtClean="0"/>
              <a:t> – </a:t>
            </a:r>
            <a:r>
              <a:rPr lang="en-US" i="1" smtClean="0">
                <a:solidFill>
                  <a:srgbClr val="FFC000"/>
                </a:solidFill>
              </a:rPr>
              <a:t>G</a:t>
            </a:r>
            <a:r>
              <a:rPr lang="en-US" smtClean="0"/>
              <a:t>raphics </a:t>
            </a:r>
            <a:r>
              <a:rPr lang="en-US" i="1" smtClean="0">
                <a:solidFill>
                  <a:srgbClr val="FFC000"/>
                </a:solidFill>
              </a:rPr>
              <a:t>P</a:t>
            </a:r>
            <a:r>
              <a:rPr lang="en-US" smtClean="0"/>
              <a:t>rocessing </a:t>
            </a:r>
            <a:r>
              <a:rPr lang="en-US" i="1" smtClean="0">
                <a:solidFill>
                  <a:srgbClr val="FFC000"/>
                </a:solidFill>
              </a:rPr>
              <a:t>U</a:t>
            </a:r>
            <a:r>
              <a:rPr lang="en-US" smtClean="0"/>
              <a:t>nit</a:t>
            </a:r>
          </a:p>
          <a:p>
            <a:pPr eaLnBrk="1" hangingPunct="1"/>
            <a:r>
              <a:rPr lang="en-US" smtClean="0"/>
              <a:t>Is it still just for graphics?</a:t>
            </a:r>
          </a:p>
        </p:txBody>
      </p:sp>
      <p:grpSp>
        <p:nvGrpSpPr>
          <p:cNvPr id="14340" name="Group 3"/>
          <p:cNvGrpSpPr>
            <a:grpSpLocks/>
          </p:cNvGrpSpPr>
          <p:nvPr/>
        </p:nvGrpSpPr>
        <p:grpSpPr bwMode="auto">
          <a:xfrm>
            <a:off x="1466850" y="3962400"/>
            <a:ext cx="6210300" cy="1962150"/>
            <a:chOff x="685800" y="3962400"/>
            <a:chExt cx="6210300" cy="1962150"/>
          </a:xfrm>
        </p:grpSpPr>
        <p:pic>
          <p:nvPicPr>
            <p:cNvPr id="14342" name="Picture 2" descr="https://encrypted-tbn3.google.com/images?q=tbn:ANd9GcRe-txEJgETFDbGqRMkrAOGXtdY07IF_qRFCz-phC2BN7mH40kS-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800" y="3962400"/>
              <a:ext cx="2781300" cy="1647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3" name="Picture 4" descr="https://encrypted-tbn1.google.com/images?q=tbn:ANd9GcR9GCjcNKMeMKXAJyogDJxXBbNIqd20QzEadL0Cy-UyaIk7S78Yl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3962400"/>
              <a:ext cx="2324100" cy="1962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341" name="Text Box 6"/>
          <p:cNvSpPr txBox="1">
            <a:spLocks noChangeArrowheads="1"/>
          </p:cNvSpPr>
          <p:nvPr/>
        </p:nvSpPr>
        <p:spPr bwMode="auto">
          <a:xfrm>
            <a:off x="0" y="6627813"/>
            <a:ext cx="9144000" cy="230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r>
              <a:rPr lang="en-US" sz="900"/>
              <a:t>Images from </a:t>
            </a:r>
            <a:r>
              <a:rPr lang="en-US" sz="900">
                <a:hlinkClick r:id="rId5"/>
              </a:rPr>
              <a:t>http://www.ngohq.com/news/18784-nvidia-launches-geforce-gtx-580-a.html</a:t>
            </a:r>
            <a:r>
              <a:rPr lang="en-US" sz="900"/>
              <a:t> and </a:t>
            </a:r>
            <a:r>
              <a:rPr lang="en-US" sz="900">
                <a:hlinkClick r:id="rId6"/>
              </a:rPr>
              <a:t>http://gs7.blogspot.com/2011/09/amd-radeon-hd-6990-worlds-fastest.html</a:t>
            </a:r>
            <a:endParaRPr lang="en-US" sz="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5363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15364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dirty="0" smtClean="0"/>
              <a:t>Start with GPU architecture</a:t>
            </a:r>
          </a:p>
        </p:txBody>
      </p:sp>
      <p:sp>
        <p:nvSpPr>
          <p:cNvPr id="15365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6387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16388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16389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CUDA</a:t>
            </a:r>
            <a:r>
              <a:rPr lang="en-US" smtClean="0"/>
              <a:t> programming model for </a:t>
            </a:r>
            <a:r>
              <a:rPr lang="en-US" i="1" smtClean="0">
                <a:solidFill>
                  <a:srgbClr val="FFC000"/>
                </a:solidFill>
              </a:rPr>
              <a:t>GPU Compute</a:t>
            </a: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  <p:pic>
        <p:nvPicPr>
          <p:cNvPr id="16391" name="Picture 11" descr="a_nvidia_cuda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009900"/>
            <a:ext cx="1362075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GPU Compute example: conjunction analysis</a:t>
            </a:r>
          </a:p>
        </p:txBody>
      </p:sp>
      <p:pic>
        <p:nvPicPr>
          <p:cNvPr id="174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600" y="3124200"/>
            <a:ext cx="4368800" cy="273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3" name="TextBox 3"/>
          <p:cNvSpPr txBox="1">
            <a:spLocks noChangeArrowheads="1"/>
          </p:cNvSpPr>
          <p:nvPr/>
        </p:nvSpPr>
        <p:spPr bwMode="auto">
          <a:xfrm>
            <a:off x="2071688" y="5943600"/>
            <a:ext cx="5000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4"/>
              </a:rPr>
              <a:t>http://www.youtube.com/watch?v=dtT3pTh_q-8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8435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18436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18437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18438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smtClean="0"/>
              <a:t>Parallel algorithms that form building blocks</a:t>
            </a:r>
          </a:p>
        </p:txBody>
      </p:sp>
      <p:sp>
        <p:nvSpPr>
          <p:cNvPr id="18439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Parallel Algorithms example:  </a:t>
            </a:r>
            <a:r>
              <a:rPr lang="en-US" i="1" smtClean="0">
                <a:solidFill>
                  <a:srgbClr val="FFC000"/>
                </a:solidFill>
              </a:rPr>
              <a:t>Scan</a:t>
            </a:r>
          </a:p>
          <a:p>
            <a:pPr lvl="1" eaLnBrk="1" hangingPunct="1"/>
            <a:r>
              <a:rPr lang="en-US" smtClean="0"/>
              <a:t>Given:</a:t>
            </a:r>
          </a:p>
          <a:p>
            <a:pPr lvl="1" eaLnBrk="1" hangingPunct="1"/>
            <a:endParaRPr lang="en-US" smtClean="0"/>
          </a:p>
          <a:p>
            <a:pPr lvl="1" eaLnBrk="1" hangingPunct="1"/>
            <a:endParaRPr lang="en-US" i="1" smtClean="0">
              <a:solidFill>
                <a:srgbClr val="FFC000"/>
              </a:solidFill>
            </a:endParaRPr>
          </a:p>
          <a:p>
            <a:pPr lvl="1" eaLnBrk="1" hangingPunct="1"/>
            <a:r>
              <a:rPr lang="en-US" smtClean="0"/>
              <a:t>Compute:</a:t>
            </a:r>
          </a:p>
          <a:p>
            <a:pPr lvl="1" eaLnBrk="1" hangingPunct="1"/>
            <a:endParaRPr lang="en-US" i="1" smtClean="0">
              <a:solidFill>
                <a:srgbClr val="FFC000"/>
              </a:solidFill>
            </a:endParaRPr>
          </a:p>
          <a:p>
            <a:pPr lvl="1" eaLnBrk="1" hangingPunct="1"/>
            <a:endParaRPr lang="en-US" i="1" smtClean="0">
              <a:solidFill>
                <a:srgbClr val="FFC000"/>
              </a:solidFill>
            </a:endParaRPr>
          </a:p>
          <a:p>
            <a:pPr lvl="1" eaLnBrk="1" hangingPunct="1"/>
            <a:r>
              <a:rPr lang="en-US" smtClean="0"/>
              <a:t>In parallel!</a:t>
            </a:r>
            <a:endParaRPr lang="en-US" i="1" smtClean="0">
              <a:solidFill>
                <a:srgbClr val="FFC000"/>
              </a:solidFill>
            </a:endParaRP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1422400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3</a:t>
            </a:r>
          </a:p>
        </p:txBody>
      </p:sp>
      <p:sp>
        <p:nvSpPr>
          <p:cNvPr id="19461" name="Text Box 5"/>
          <p:cNvSpPr txBox="1">
            <a:spLocks noChangeArrowheads="1"/>
          </p:cNvSpPr>
          <p:nvPr/>
        </p:nvSpPr>
        <p:spPr bwMode="auto">
          <a:xfrm>
            <a:off x="2085975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1</a:t>
            </a:r>
          </a:p>
        </p:txBody>
      </p:sp>
      <p:sp>
        <p:nvSpPr>
          <p:cNvPr id="19462" name="Text Box 6"/>
          <p:cNvSpPr txBox="1">
            <a:spLocks noChangeArrowheads="1"/>
          </p:cNvSpPr>
          <p:nvPr/>
        </p:nvSpPr>
        <p:spPr bwMode="auto">
          <a:xfrm>
            <a:off x="4741863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1</a:t>
            </a:r>
          </a:p>
        </p:txBody>
      </p:sp>
      <p:sp>
        <p:nvSpPr>
          <p:cNvPr id="19463" name="Text Box 7"/>
          <p:cNvSpPr txBox="1">
            <a:spLocks noChangeArrowheads="1"/>
          </p:cNvSpPr>
          <p:nvPr/>
        </p:nvSpPr>
        <p:spPr bwMode="auto">
          <a:xfrm>
            <a:off x="2749550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7</a:t>
            </a:r>
          </a:p>
        </p:txBody>
      </p:sp>
      <p:sp>
        <p:nvSpPr>
          <p:cNvPr id="19464" name="Text Box 8"/>
          <p:cNvSpPr txBox="1">
            <a:spLocks noChangeArrowheads="1"/>
          </p:cNvSpPr>
          <p:nvPr/>
        </p:nvSpPr>
        <p:spPr bwMode="auto">
          <a:xfrm>
            <a:off x="3413125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0</a:t>
            </a:r>
          </a:p>
        </p:txBody>
      </p:sp>
      <p:sp>
        <p:nvSpPr>
          <p:cNvPr id="19465" name="Text Box 9"/>
          <p:cNvSpPr txBox="1">
            <a:spLocks noChangeArrowheads="1"/>
          </p:cNvSpPr>
          <p:nvPr/>
        </p:nvSpPr>
        <p:spPr bwMode="auto">
          <a:xfrm>
            <a:off x="4078288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4</a:t>
            </a:r>
          </a:p>
        </p:txBody>
      </p:sp>
      <p:sp>
        <p:nvSpPr>
          <p:cNvPr id="19466" name="Text Box 10"/>
          <p:cNvSpPr txBox="1">
            <a:spLocks noChangeArrowheads="1"/>
          </p:cNvSpPr>
          <p:nvPr/>
        </p:nvSpPr>
        <p:spPr bwMode="auto">
          <a:xfrm>
            <a:off x="5405438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6</a:t>
            </a:r>
          </a:p>
        </p:txBody>
      </p:sp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6070600" y="34036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3</a:t>
            </a:r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1422400" y="48768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0</a:t>
            </a: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2085975" y="48768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3</a:t>
            </a:r>
          </a:p>
        </p:txBody>
      </p:sp>
      <p:sp>
        <p:nvSpPr>
          <p:cNvPr id="19470" name="Text Box 14"/>
          <p:cNvSpPr txBox="1">
            <a:spLocks noChangeArrowheads="1"/>
          </p:cNvSpPr>
          <p:nvPr/>
        </p:nvSpPr>
        <p:spPr bwMode="auto">
          <a:xfrm>
            <a:off x="4741863" y="4876800"/>
            <a:ext cx="492125" cy="400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15</a:t>
            </a:r>
          </a:p>
        </p:txBody>
      </p:sp>
      <p:sp>
        <p:nvSpPr>
          <p:cNvPr id="19471" name="Text Box 15"/>
          <p:cNvSpPr txBox="1">
            <a:spLocks noChangeArrowheads="1"/>
          </p:cNvSpPr>
          <p:nvPr/>
        </p:nvSpPr>
        <p:spPr bwMode="auto">
          <a:xfrm>
            <a:off x="2749550" y="4876800"/>
            <a:ext cx="498475" cy="406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 4</a:t>
            </a:r>
          </a:p>
        </p:txBody>
      </p:sp>
      <p:sp>
        <p:nvSpPr>
          <p:cNvPr id="19472" name="Text Box 16"/>
          <p:cNvSpPr txBox="1">
            <a:spLocks noChangeArrowheads="1"/>
          </p:cNvSpPr>
          <p:nvPr/>
        </p:nvSpPr>
        <p:spPr bwMode="auto">
          <a:xfrm>
            <a:off x="3413125" y="4876800"/>
            <a:ext cx="492125" cy="400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11</a:t>
            </a:r>
          </a:p>
        </p:txBody>
      </p:sp>
      <p:sp>
        <p:nvSpPr>
          <p:cNvPr id="19473" name="Text Box 17"/>
          <p:cNvSpPr txBox="1">
            <a:spLocks noChangeArrowheads="1"/>
          </p:cNvSpPr>
          <p:nvPr/>
        </p:nvSpPr>
        <p:spPr bwMode="auto">
          <a:xfrm>
            <a:off x="4078288" y="4876800"/>
            <a:ext cx="492125" cy="400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11</a:t>
            </a:r>
          </a:p>
        </p:txBody>
      </p:sp>
      <p:sp>
        <p:nvSpPr>
          <p:cNvPr id="19474" name="Text Box 18"/>
          <p:cNvSpPr txBox="1">
            <a:spLocks noChangeArrowheads="1"/>
          </p:cNvSpPr>
          <p:nvPr/>
        </p:nvSpPr>
        <p:spPr bwMode="auto">
          <a:xfrm>
            <a:off x="5405438" y="4876800"/>
            <a:ext cx="492125" cy="400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16</a:t>
            </a:r>
          </a:p>
        </p:txBody>
      </p:sp>
      <p:sp>
        <p:nvSpPr>
          <p:cNvPr id="19475" name="Text Box 19"/>
          <p:cNvSpPr txBox="1">
            <a:spLocks noChangeArrowheads="1"/>
          </p:cNvSpPr>
          <p:nvPr/>
        </p:nvSpPr>
        <p:spPr bwMode="auto">
          <a:xfrm>
            <a:off x="6070600" y="4876800"/>
            <a:ext cx="492125" cy="400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>
                <a:latin typeface="Courier New" pitchFamily="49" charset="0"/>
              </a:rPr>
              <a:t>22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20483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0484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0485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0486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0487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smtClean="0"/>
              <a:t>Historical and modern graphics pipeline</a:t>
            </a:r>
          </a:p>
        </p:txBody>
      </p:sp>
      <p:sp>
        <p:nvSpPr>
          <p:cNvPr id="20488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5" descr="nvidia geforce gtx 580 vs amd radeon hd 6870 GeForce GTX 580 VS AMD Radeon HD 6870: Review and Comparison    Conclusion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128" y="2133600"/>
            <a:ext cx="3456871" cy="200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Lectures</a:t>
            </a:r>
          </a:p>
        </p:txBody>
      </p:sp>
      <p:sp>
        <p:nvSpPr>
          <p:cNvPr id="4100" name="Content Placeholder 1"/>
          <p:cNvSpPr>
            <a:spLocks noGrp="1"/>
          </p:cNvSpPr>
          <p:nvPr>
            <p:ph idx="1"/>
          </p:nvPr>
        </p:nvSpPr>
        <p:spPr>
          <a:xfrm>
            <a:off x="457199" y="1981200"/>
            <a:ext cx="8686799" cy="3886200"/>
          </a:xfrm>
        </p:spPr>
        <p:txBody>
          <a:bodyPr/>
          <a:lstStyle/>
          <a:p>
            <a:pPr eaLnBrk="1" hangingPunct="1"/>
            <a:r>
              <a:rPr lang="en-US" dirty="0" smtClean="0"/>
              <a:t>Monday and Wednesday</a:t>
            </a:r>
          </a:p>
          <a:p>
            <a:pPr eaLnBrk="1" hangingPunct="1"/>
            <a:r>
              <a:rPr lang="en-US" dirty="0" smtClean="0"/>
              <a:t>6-7:30pm</a:t>
            </a:r>
          </a:p>
          <a:p>
            <a:pPr eaLnBrk="1" hangingPunct="1"/>
            <a:r>
              <a:rPr lang="en-US" dirty="0"/>
              <a:t>Towne </a:t>
            </a:r>
            <a:r>
              <a:rPr lang="en-US" dirty="0" smtClean="0"/>
              <a:t>307</a:t>
            </a:r>
          </a:p>
          <a:p>
            <a:pPr marL="0" indent="0" eaLnBrk="1" hangingPunct="1">
              <a:buNone/>
            </a:pPr>
            <a:endParaRPr lang="en-US" dirty="0" smtClean="0"/>
          </a:p>
          <a:p>
            <a:pPr eaLnBrk="1" hangingPunct="1"/>
            <a:r>
              <a:rPr lang="en-US" dirty="0" smtClean="0">
                <a:hlinkClick r:id="rId4"/>
              </a:rPr>
              <a:t>Fall</a:t>
            </a:r>
            <a:r>
              <a:rPr lang="en-US" dirty="0" smtClean="0"/>
              <a:t> and </a:t>
            </a:r>
            <a:r>
              <a:rPr lang="en-US" dirty="0" smtClean="0">
                <a:hlinkClick r:id="rId5"/>
              </a:rPr>
              <a:t>Spring</a:t>
            </a:r>
            <a:r>
              <a:rPr lang="en-US" dirty="0" smtClean="0"/>
              <a:t> 2012 lectures were recorded</a:t>
            </a:r>
            <a:endParaRPr lang="en-US" dirty="0" smtClean="0"/>
          </a:p>
          <a:p>
            <a:pPr eaLnBrk="1" hangingPunct="1"/>
            <a:r>
              <a:rPr lang="en-US" dirty="0" smtClean="0"/>
              <a:t>Attendance is required for guest lectures</a:t>
            </a:r>
          </a:p>
        </p:txBody>
      </p:sp>
      <p:sp>
        <p:nvSpPr>
          <p:cNvPr id="4101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r>
              <a:rPr lang="en-US" sz="1200"/>
              <a:t>Image from </a:t>
            </a:r>
            <a:r>
              <a:rPr lang="en-US" sz="1200">
                <a:hlinkClick r:id="rId6"/>
              </a:rPr>
              <a:t>http://pinoytutorial.com/techtorial/geforce-gtx-580-vs-amd-radeon-hd-6870-review-and-comparison-conclusion/</a:t>
            </a:r>
            <a:endParaRPr lang="en-US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1508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1509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1510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1511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1512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dirty="0" smtClean="0"/>
              <a:t>OpenGL and WebGL</a:t>
            </a:r>
            <a:endParaRPr lang="en-US" dirty="0" smtClean="0"/>
          </a:p>
        </p:txBody>
      </p:sp>
      <p:sp>
        <p:nvSpPr>
          <p:cNvPr id="21513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  <p:pic>
        <p:nvPicPr>
          <p:cNvPr id="21514" name="Picture 6" descr="opengl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1447800"/>
            <a:ext cx="2095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5" name="Picture 2" descr="https://encrypted-tbn1.google.com/images?q=tbn:ANd9GcRDTI_7tWE7YGfnPhhNUbKg77Xrw8oiEcZNpSM5UWTLLbG6J7LEn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0100" y="2543175"/>
            <a:ext cx="1863725" cy="96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Doarama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78" y="1981200"/>
            <a:ext cx="8406845" cy="35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3177997" y="5638800"/>
            <a:ext cx="278800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3"/>
              </a:rPr>
              <a:t>http://www.doarama.com/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77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Turbulenz</a:t>
            </a:r>
            <a:endParaRPr lang="en-US" dirty="0" smtClean="0"/>
          </a:p>
        </p:txBody>
      </p:sp>
      <p:sp>
        <p:nvSpPr>
          <p:cNvPr id="24580" name="TextBox 3"/>
          <p:cNvSpPr txBox="1">
            <a:spLocks noChangeArrowheads="1"/>
          </p:cNvSpPr>
          <p:nvPr/>
        </p:nvSpPr>
        <p:spPr bwMode="auto">
          <a:xfrm>
            <a:off x="1997129" y="5850493"/>
            <a:ext cx="51668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www.youtube.com/watch?v=AJg_BmY9-8o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913" y="2362200"/>
            <a:ext cx="5972175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873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Unreal 3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4840" y="4724400"/>
            <a:ext cx="87543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dirty="0">
                <a:hlinkClick r:id="rId2"/>
              </a:rPr>
              <a:t>https://blog.mozilla.org/blog/2013/03/27/mozilla-is-unlocking-the-power-of-the-web-as-a-platform-for-gaming/</a:t>
            </a:r>
            <a:endParaRPr lang="en-US" sz="1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13" y="2328863"/>
            <a:ext cx="4829175" cy="220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2822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3557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3558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3559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3560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3561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smtClean="0"/>
              <a:t>Real-Time Rendering</a:t>
            </a:r>
          </a:p>
        </p:txBody>
      </p:sp>
      <p:sp>
        <p:nvSpPr>
          <p:cNvPr id="23562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AMD Toyshop Demo</a:t>
            </a:r>
          </a:p>
        </p:txBody>
      </p:sp>
      <p:sp>
        <p:nvSpPr>
          <p:cNvPr id="24580" name="TextBox 3"/>
          <p:cNvSpPr txBox="1">
            <a:spLocks noChangeArrowheads="1"/>
          </p:cNvSpPr>
          <p:nvPr/>
        </p:nvSpPr>
        <p:spPr bwMode="auto">
          <a:xfrm>
            <a:off x="1997129" y="6096000"/>
            <a:ext cx="51497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3"/>
              </a:rPr>
              <a:t>http://www.youtube.com/watch?v=LtxvpS5AYHQ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575" y="2628900"/>
            <a:ext cx="6038850" cy="339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AMD Leo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63" y="2686050"/>
            <a:ext cx="6010275" cy="340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1997129" y="6096000"/>
            <a:ext cx="52438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4"/>
              </a:rPr>
              <a:t>http://www.youtube.com/watch?v=zYweEn6DFcU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01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GPU Compute + </a:t>
            </a:r>
            <a:r>
              <a:rPr lang="en-US" dirty="0" smtClean="0"/>
              <a:t>Rendering</a:t>
            </a:r>
            <a:endParaRPr lang="en-US" dirty="0"/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dirty="0" smtClean="0"/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2667000"/>
            <a:ext cx="6019800" cy="334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605" name="TextBox 3"/>
          <p:cNvSpPr txBox="1">
            <a:spLocks noChangeArrowheads="1"/>
          </p:cNvSpPr>
          <p:nvPr/>
        </p:nvSpPr>
        <p:spPr bwMode="auto">
          <a:xfrm>
            <a:off x="1427163" y="6096000"/>
            <a:ext cx="62896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hlinkClick r:id="rId4"/>
              </a:rPr>
              <a:t>http://www.nvidia.com/object/GTX_400_games_demos.html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26627" name="TextBox 12"/>
          <p:cNvSpPr txBox="1">
            <a:spLocks noChangeArrowheads="1"/>
          </p:cNvSpPr>
          <p:nvPr/>
        </p:nvSpPr>
        <p:spPr bwMode="auto">
          <a:xfrm>
            <a:off x="4786313" y="3143250"/>
            <a:ext cx="2338387" cy="2678113"/>
          </a:xfrm>
          <a:prstGeom prst="rect">
            <a:avLst/>
          </a:prstGeom>
          <a:solidFill>
            <a:srgbClr val="99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Mobile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6630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6631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6632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6633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6634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533400"/>
          </a:xfrm>
        </p:spPr>
        <p:txBody>
          <a:bodyPr/>
          <a:lstStyle/>
          <a:p>
            <a:pPr eaLnBrk="1" hangingPunct="1"/>
            <a:r>
              <a:rPr lang="en-US" dirty="0" smtClean="0"/>
              <a:t>Mobile</a:t>
            </a:r>
          </a:p>
        </p:txBody>
      </p:sp>
      <p:sp>
        <p:nvSpPr>
          <p:cNvPr id="26635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Not to scale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Course Topics</a:t>
            </a:r>
            <a:endParaRPr lang="en-US" dirty="0" smtClean="0"/>
          </a:p>
        </p:txBody>
      </p:sp>
      <p:sp>
        <p:nvSpPr>
          <p:cNvPr id="27651" name="TextBox 3"/>
          <p:cNvSpPr txBox="1">
            <a:spLocks noChangeArrowheads="1"/>
          </p:cNvSpPr>
          <p:nvPr/>
        </p:nvSpPr>
        <p:spPr bwMode="auto">
          <a:xfrm>
            <a:off x="4786313" y="3143250"/>
            <a:ext cx="2338387" cy="2678113"/>
          </a:xfrm>
          <a:prstGeom prst="rect">
            <a:avLst/>
          </a:prstGeom>
          <a:solidFill>
            <a:srgbClr val="99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Mobile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7654" name="TextBox 6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7655" name="TextBox 7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7656" name="TextBox 8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7657" name="TextBox 9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7658" name="Text Box 6"/>
          <p:cNvSpPr txBox="1">
            <a:spLocks noChangeArrowheads="1"/>
          </p:cNvSpPr>
          <p:nvPr/>
        </p:nvSpPr>
        <p:spPr bwMode="auto">
          <a:xfrm>
            <a:off x="0" y="6229350"/>
            <a:ext cx="9144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i="1"/>
              <a:t>To scale!</a:t>
            </a:r>
          </a:p>
        </p:txBody>
      </p:sp>
      <p:sp>
        <p:nvSpPr>
          <p:cNvPr id="27659" name="TextBox 11"/>
          <p:cNvSpPr txBox="1">
            <a:spLocks noChangeArrowheads="1"/>
          </p:cNvSpPr>
          <p:nvPr/>
        </p:nvSpPr>
        <p:spPr bwMode="auto">
          <a:xfrm>
            <a:off x="1768475" y="2233613"/>
            <a:ext cx="5699125" cy="3786187"/>
          </a:xfrm>
          <a:prstGeom prst="rect">
            <a:avLst/>
          </a:prstGeom>
          <a:solidFill>
            <a:srgbClr val="FFFF00">
              <a:alpha val="30196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Performance!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s.assoc-amazon.com/widgets/q?_encoding=UTF8&amp;Format=_SL160_&amp;ASIN=1439893764&amp;MarketPlace=US&amp;ID=AsinImage&amp;WS=1&amp;tag=virtua06a-20&amp;ServiceVersion=2007082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8544" y="2915364"/>
            <a:ext cx="804862" cy="99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About Me</a:t>
            </a:r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Patrick Cozzi</a:t>
            </a:r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  <p:sp>
        <p:nvSpPr>
          <p:cNvPr id="5124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r>
              <a:rPr lang="en-US" sz="1200" dirty="0" smtClean="0"/>
              <a:t>See </a:t>
            </a:r>
            <a:r>
              <a:rPr lang="en-US" sz="1200" dirty="0">
                <a:hlinkClick r:id="rId4"/>
              </a:rPr>
              <a:t>http://www.seas.upenn.edu/~pcozzi/</a:t>
            </a:r>
            <a:endParaRPr lang="en-US" sz="1200" dirty="0"/>
          </a:p>
        </p:txBody>
      </p:sp>
      <p:pic>
        <p:nvPicPr>
          <p:cNvPr id="5125" name="Picture 2" descr="http://img.hotbooksale.com/books/9781568817118/1/3D-Engine-Design-for-Virtual-Globe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240" y="2915364"/>
            <a:ext cx="854075" cy="104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982833"/>
            <a:ext cx="109855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6" descr="http://www.wikicollegiate.org/images/1/1c/Penn_Cres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301" y="5410200"/>
            <a:ext cx="801687" cy="90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9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901" y="5553075"/>
            <a:ext cx="884237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333875"/>
            <a:ext cx="1012825" cy="6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1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4267200"/>
            <a:ext cx="679450" cy="80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2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988" y="4365625"/>
            <a:ext cx="1547812" cy="608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 descr="Cesium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379" y="2926347"/>
            <a:ext cx="1075337" cy="106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hronos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945" y="2988260"/>
            <a:ext cx="1528066" cy="99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Topics are as time permits</a:t>
            </a:r>
          </a:p>
          <a:p>
            <a:r>
              <a:rPr lang="en-US" dirty="0" smtClean="0"/>
              <a:t>We constantly adjust the schedule during the semester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20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Guest Lectures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Shehzan Mohammed</a:t>
            </a:r>
          </a:p>
          <a:p>
            <a:r>
              <a:rPr lang="en-US" dirty="0"/>
              <a:t>Tim Kaldewey</a:t>
            </a:r>
          </a:p>
          <a:p>
            <a:r>
              <a:rPr lang="en-US" dirty="0"/>
              <a:t>Eric Haines</a:t>
            </a:r>
          </a:p>
          <a:p>
            <a:r>
              <a:rPr lang="en-US" dirty="0"/>
              <a:t>Eric Lengyel</a:t>
            </a:r>
          </a:p>
          <a:p>
            <a:r>
              <a:rPr lang="en-US" dirty="0"/>
              <a:t>Kevin </a:t>
            </a:r>
            <a:r>
              <a:rPr lang="en-US" dirty="0" smtClean="0"/>
              <a:t>Ring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23900" y="5791200"/>
            <a:ext cx="7696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linkClick r:id="rId2"/>
              </a:rPr>
              <a:t>http://cis565-fall-2013.github.io/schedule.html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76635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Hackathons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Cancel class, and code for prizes instead</a:t>
            </a:r>
            <a:endParaRPr lang="en-US" dirty="0"/>
          </a:p>
        </p:txBody>
      </p:sp>
      <p:pic>
        <p:nvPicPr>
          <p:cNvPr id="8194" name="Picture 2" descr="http://3.bp.blogspot.com/-p1aH3sPVwVY/ULoT-9czdlI/AAAAAAAABgU/aSOOd-NnXmw/s400/IMAG02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048000"/>
            <a:ext cx="38100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2877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Grading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Projects 		60%</a:t>
            </a:r>
          </a:p>
          <a:p>
            <a:pPr eaLnBrk="1" hangingPunct="1"/>
            <a:r>
              <a:rPr lang="en-US" dirty="0" smtClean="0"/>
              <a:t>Final Project 		40%</a:t>
            </a:r>
          </a:p>
          <a:p>
            <a:pPr eaLnBrk="1" hangingPunct="1"/>
            <a:r>
              <a:rPr lang="en-US" dirty="0" smtClean="0"/>
              <a:t>Final			  0%</a:t>
            </a:r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r>
              <a:rPr lang="en-US" dirty="0" smtClean="0"/>
              <a:t>Intense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Significantly more work than </a:t>
            </a:r>
            <a:r>
              <a:rPr lang="en-US" dirty="0" smtClean="0"/>
              <a:t>other courses.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997" y="3657600"/>
            <a:ext cx="5656006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92858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r>
              <a:rPr lang="en-US" dirty="0" smtClean="0"/>
              <a:t>Each project has</a:t>
            </a:r>
          </a:p>
          <a:p>
            <a:pPr lvl="1"/>
            <a:r>
              <a:rPr lang="en-US" dirty="0" smtClean="0"/>
              <a:t>Coding</a:t>
            </a:r>
          </a:p>
          <a:p>
            <a:pPr lvl="2"/>
            <a:r>
              <a:rPr lang="en-US" dirty="0" smtClean="0"/>
              <a:t>Pick </a:t>
            </a:r>
            <a:r>
              <a:rPr lang="en-US" i="1" dirty="0">
                <a:solidFill>
                  <a:srgbClr val="FFC000"/>
                </a:solidFill>
              </a:rPr>
              <a:t>x</a:t>
            </a:r>
            <a:r>
              <a:rPr lang="en-US" dirty="0"/>
              <a:t> of </a:t>
            </a:r>
            <a:r>
              <a:rPr lang="en-US" i="1" dirty="0" smtClean="0">
                <a:solidFill>
                  <a:srgbClr val="FFC000"/>
                </a:solidFill>
              </a:rPr>
              <a:t>n</a:t>
            </a:r>
            <a:r>
              <a:rPr lang="en-US" dirty="0" smtClean="0"/>
              <a:t>, </a:t>
            </a:r>
            <a:r>
              <a:rPr lang="en-US" dirty="0"/>
              <a:t>e.g., 3 of 5, plus open-ended </a:t>
            </a:r>
            <a:r>
              <a:rPr lang="en-US" dirty="0" smtClean="0"/>
              <a:t>parts</a:t>
            </a:r>
          </a:p>
          <a:p>
            <a:pPr lvl="1"/>
            <a:r>
              <a:rPr lang="en-US" dirty="0" smtClean="0"/>
              <a:t>Written performance analysis</a:t>
            </a:r>
          </a:p>
          <a:p>
            <a:pPr lvl="1"/>
            <a:r>
              <a:rPr lang="en-US" dirty="0" smtClean="0"/>
              <a:t>Write-up </a:t>
            </a:r>
            <a:r>
              <a:rPr lang="en-US" dirty="0"/>
              <a:t>with </a:t>
            </a:r>
            <a:r>
              <a:rPr lang="en-US" dirty="0" smtClean="0"/>
              <a:t>screenshots and a </a:t>
            </a:r>
            <a:r>
              <a:rPr lang="en-US" dirty="0"/>
              <a:t>video/demo</a:t>
            </a:r>
            <a:endParaRPr lang="en-US" dirty="0" smtClean="0"/>
          </a:p>
          <a:p>
            <a:pPr lvl="1"/>
            <a:r>
              <a:rPr lang="en-US" dirty="0" smtClean="0"/>
              <a:t>Random in-class demos.  Show, don’t tell.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4633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r>
              <a:rPr lang="en-US" dirty="0" smtClean="0"/>
              <a:t>Due anytime on the due date</a:t>
            </a:r>
          </a:p>
          <a:p>
            <a:r>
              <a:rPr lang="en-US" dirty="0" smtClean="0"/>
              <a:t>Submitted using GitHub</a:t>
            </a:r>
          </a:p>
          <a:p>
            <a:r>
              <a:rPr lang="en-US" dirty="0" smtClean="0"/>
              <a:t>Late Policy</a:t>
            </a:r>
          </a:p>
          <a:p>
            <a:pPr lvl="1"/>
            <a:r>
              <a:rPr lang="en-US" dirty="0" smtClean="0"/>
              <a:t>1 second to 1 week late:  50% deduction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2206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Grade yourself.  Seriously</a:t>
            </a:r>
          </a:p>
          <a:p>
            <a:r>
              <a:rPr lang="en-US" dirty="0" smtClean="0"/>
              <a:t>We reserve 30% of the grade as a sanity check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015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done as open source</a:t>
            </a:r>
          </a:p>
          <a:p>
            <a:pPr lvl="1"/>
            <a:r>
              <a:rPr lang="en-US" dirty="0" smtClean="0"/>
              <a:t>Build your code portfolio</a:t>
            </a:r>
          </a:p>
          <a:p>
            <a:r>
              <a:rPr lang="en-US" dirty="0" smtClean="0"/>
              <a:t>Want to use private repos?  Get a free </a:t>
            </a:r>
            <a:r>
              <a:rPr lang="en-US" dirty="0" err="1" smtClean="0"/>
              <a:t>edu</a:t>
            </a:r>
            <a:r>
              <a:rPr lang="en-US" dirty="0" smtClean="0"/>
              <a:t> account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github.com/edu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4935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Interviews…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sz="6600" dirty="0" smtClean="0"/>
              <a:t>“Send me your code and then we’ll talk”</a:t>
            </a:r>
          </a:p>
          <a:p>
            <a:pPr marL="457200" lvl="1" indent="0">
              <a:buNone/>
            </a:pPr>
            <a:r>
              <a:rPr lang="en-US" dirty="0" smtClean="0"/>
              <a:t>- Christophe </a:t>
            </a:r>
            <a:r>
              <a:rPr lang="en-US" dirty="0" err="1" smtClean="0"/>
              <a:t>Riccio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7170" name="Picture 2" descr="G-Truc Cre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50292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8220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About Me</a:t>
            </a:r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Email</a:t>
            </a:r>
          </a:p>
          <a:p>
            <a:pPr lvl="1" eaLnBrk="1" hangingPunct="1">
              <a:defRPr/>
            </a:pPr>
            <a:r>
              <a:rPr lang="en-US" dirty="0" smtClean="0">
                <a:hlinkClick r:id="rId3"/>
              </a:rPr>
              <a:t>pjcozzi+cis565@gmail.com</a:t>
            </a:r>
            <a:endParaRPr lang="en-US" dirty="0"/>
          </a:p>
          <a:p>
            <a:pPr eaLnBrk="1" hangingPunct="1">
              <a:defRPr/>
            </a:pPr>
            <a:r>
              <a:rPr lang="en-US" dirty="0" smtClean="0"/>
              <a:t>Office Hours</a:t>
            </a:r>
          </a:p>
          <a:p>
            <a:pPr lvl="1" eaLnBrk="1" hangingPunct="1">
              <a:defRPr/>
            </a:pPr>
            <a:r>
              <a:rPr lang="en-US" dirty="0" smtClean="0"/>
              <a:t>After class</a:t>
            </a:r>
          </a:p>
          <a:p>
            <a:pPr lvl="1" eaLnBrk="1" hangingPunct="1">
              <a:defRPr/>
            </a:pPr>
            <a:r>
              <a:rPr lang="en-US" dirty="0" smtClean="0"/>
              <a:t>I’m </a:t>
            </a:r>
            <a:r>
              <a:rPr lang="en-US" dirty="0" smtClean="0"/>
              <a:t>here as long as you’re here</a:t>
            </a:r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4881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Intensity</a:t>
            </a:r>
          </a:p>
        </p:txBody>
      </p:sp>
      <p:grpSp>
        <p:nvGrpSpPr>
          <p:cNvPr id="32771" name="Group 21"/>
          <p:cNvGrpSpPr>
            <a:grpSpLocks/>
          </p:cNvGrpSpPr>
          <p:nvPr/>
        </p:nvGrpSpPr>
        <p:grpSpPr bwMode="auto">
          <a:xfrm>
            <a:off x="149225" y="1905000"/>
            <a:ext cx="4346575" cy="3948113"/>
            <a:chOff x="149165" y="2452971"/>
            <a:chExt cx="4346635" cy="3947829"/>
          </a:xfrm>
        </p:grpSpPr>
        <p:grpSp>
          <p:nvGrpSpPr>
            <p:cNvPr id="32788" name="Group 8"/>
            <p:cNvGrpSpPr>
              <a:grpSpLocks/>
            </p:cNvGrpSpPr>
            <p:nvPr/>
          </p:nvGrpSpPr>
          <p:grpSpPr bwMode="auto">
            <a:xfrm>
              <a:off x="453965" y="2939534"/>
              <a:ext cx="3276600" cy="3276600"/>
              <a:chOff x="914400" y="2209800"/>
              <a:chExt cx="3276600" cy="3276600"/>
            </a:xfrm>
          </p:grpSpPr>
          <p:cxnSp>
            <p:nvCxnSpPr>
              <p:cNvPr id="32791" name="Straight Arrow Connector 6"/>
              <p:cNvCxnSpPr>
                <a:cxnSpLocks noChangeShapeType="1"/>
              </p:cNvCxnSpPr>
              <p:nvPr/>
            </p:nvCxnSpPr>
            <p:spPr bwMode="auto">
              <a:xfrm>
                <a:off x="914400" y="5486400"/>
                <a:ext cx="3276600" cy="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792" name="Straight Arrow Connector 7"/>
              <p:cNvCxnSpPr>
                <a:cxnSpLocks noChangeShapeType="1"/>
              </p:cNvCxnSpPr>
              <p:nvPr/>
            </p:nvCxnSpPr>
            <p:spPr bwMode="auto">
              <a:xfrm rot="-5400000">
                <a:off x="-703385" y="3848100"/>
                <a:ext cx="3276600" cy="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32789" name="TextBox 9"/>
            <p:cNvSpPr txBox="1">
              <a:spLocks noChangeArrowheads="1"/>
            </p:cNvSpPr>
            <p:nvPr/>
          </p:nvSpPr>
          <p:spPr bwMode="auto">
            <a:xfrm>
              <a:off x="3806765" y="6031468"/>
              <a:ext cx="68903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/>
                <a:t>Time</a:t>
              </a:r>
            </a:p>
          </p:txBody>
        </p:sp>
        <p:sp>
          <p:nvSpPr>
            <p:cNvPr id="32790" name="TextBox 10"/>
            <p:cNvSpPr txBox="1">
              <a:spLocks noChangeArrowheads="1"/>
            </p:cNvSpPr>
            <p:nvPr/>
          </p:nvSpPr>
          <p:spPr bwMode="auto">
            <a:xfrm flipH="1">
              <a:off x="149165" y="2452971"/>
              <a:ext cx="7620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/>
                <a:t>Effort</a:t>
              </a:r>
            </a:p>
          </p:txBody>
        </p:sp>
      </p:grpSp>
      <p:grpSp>
        <p:nvGrpSpPr>
          <p:cNvPr id="32772" name="Group 22"/>
          <p:cNvGrpSpPr>
            <a:grpSpLocks/>
          </p:cNvGrpSpPr>
          <p:nvPr/>
        </p:nvGrpSpPr>
        <p:grpSpPr bwMode="auto">
          <a:xfrm>
            <a:off x="4733925" y="1905000"/>
            <a:ext cx="4346575" cy="3948113"/>
            <a:chOff x="4733497" y="2426677"/>
            <a:chExt cx="4346635" cy="3947829"/>
          </a:xfrm>
        </p:grpSpPr>
        <p:grpSp>
          <p:nvGrpSpPr>
            <p:cNvPr id="32783" name="Group 16"/>
            <p:cNvGrpSpPr>
              <a:grpSpLocks/>
            </p:cNvGrpSpPr>
            <p:nvPr/>
          </p:nvGrpSpPr>
          <p:grpSpPr bwMode="auto">
            <a:xfrm>
              <a:off x="5038297" y="2913240"/>
              <a:ext cx="3276600" cy="3276600"/>
              <a:chOff x="914400" y="2209800"/>
              <a:chExt cx="3276600" cy="3276600"/>
            </a:xfrm>
          </p:grpSpPr>
          <p:cxnSp>
            <p:nvCxnSpPr>
              <p:cNvPr id="32786" name="Straight Arrow Connector 17"/>
              <p:cNvCxnSpPr>
                <a:cxnSpLocks noChangeShapeType="1"/>
              </p:cNvCxnSpPr>
              <p:nvPr/>
            </p:nvCxnSpPr>
            <p:spPr bwMode="auto">
              <a:xfrm>
                <a:off x="914400" y="5486400"/>
                <a:ext cx="3276600" cy="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787" name="Straight Arrow Connector 18"/>
              <p:cNvCxnSpPr>
                <a:cxnSpLocks noChangeShapeType="1"/>
              </p:cNvCxnSpPr>
              <p:nvPr/>
            </p:nvCxnSpPr>
            <p:spPr bwMode="auto">
              <a:xfrm rot="-5400000">
                <a:off x="-703385" y="3848100"/>
                <a:ext cx="3276600" cy="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32784" name="TextBox 19"/>
            <p:cNvSpPr txBox="1">
              <a:spLocks noChangeArrowheads="1"/>
            </p:cNvSpPr>
            <p:nvPr/>
          </p:nvSpPr>
          <p:spPr bwMode="auto">
            <a:xfrm>
              <a:off x="8391097" y="6005174"/>
              <a:ext cx="68903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/>
                <a:t>Time</a:t>
              </a:r>
            </a:p>
          </p:txBody>
        </p:sp>
        <p:sp>
          <p:nvSpPr>
            <p:cNvPr id="32785" name="TextBox 20"/>
            <p:cNvSpPr txBox="1">
              <a:spLocks noChangeArrowheads="1"/>
            </p:cNvSpPr>
            <p:nvPr/>
          </p:nvSpPr>
          <p:spPr bwMode="auto">
            <a:xfrm flipH="1">
              <a:off x="4733497" y="2426677"/>
              <a:ext cx="7620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/>
                <a:t>Effort</a:t>
              </a:r>
            </a:p>
          </p:txBody>
        </p:sp>
      </p:grpSp>
      <p:cxnSp>
        <p:nvCxnSpPr>
          <p:cNvPr id="32773" name="Straight Connector 26"/>
          <p:cNvCxnSpPr>
            <a:cxnSpLocks noChangeShapeType="1"/>
          </p:cNvCxnSpPr>
          <p:nvPr/>
        </p:nvCxnSpPr>
        <p:spPr bwMode="auto">
          <a:xfrm>
            <a:off x="454025" y="5667375"/>
            <a:ext cx="1831975" cy="0"/>
          </a:xfrm>
          <a:prstGeom prst="line">
            <a:avLst/>
          </a:prstGeom>
          <a:noFill/>
          <a:ln w="38100" algn="ctr">
            <a:solidFill>
              <a:srgbClr val="C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774" name="Straight Connector 29"/>
          <p:cNvCxnSpPr>
            <a:cxnSpLocks noChangeShapeType="1"/>
          </p:cNvCxnSpPr>
          <p:nvPr/>
        </p:nvCxnSpPr>
        <p:spPr bwMode="auto">
          <a:xfrm>
            <a:off x="2319338" y="2819400"/>
            <a:ext cx="1185862" cy="0"/>
          </a:xfrm>
          <a:prstGeom prst="line">
            <a:avLst/>
          </a:prstGeom>
          <a:noFill/>
          <a:ln w="38100" algn="ctr">
            <a:solidFill>
              <a:srgbClr val="C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775" name="Straight Connector 30"/>
          <p:cNvCxnSpPr>
            <a:cxnSpLocks noChangeShapeType="1"/>
          </p:cNvCxnSpPr>
          <p:nvPr/>
        </p:nvCxnSpPr>
        <p:spPr bwMode="auto">
          <a:xfrm>
            <a:off x="2319338" y="2819400"/>
            <a:ext cx="0" cy="2847975"/>
          </a:xfrm>
          <a:prstGeom prst="line">
            <a:avLst/>
          </a:prstGeom>
          <a:noFill/>
          <a:ln w="38100" algn="ctr">
            <a:solidFill>
              <a:srgbClr val="C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776" name="TextBox 34"/>
          <p:cNvSpPr txBox="1">
            <a:spLocks noChangeArrowheads="1"/>
          </p:cNvSpPr>
          <p:nvPr/>
        </p:nvSpPr>
        <p:spPr bwMode="auto">
          <a:xfrm>
            <a:off x="2308225" y="6096000"/>
            <a:ext cx="1120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/>
              <a:t>Due date</a:t>
            </a:r>
          </a:p>
        </p:txBody>
      </p:sp>
      <p:cxnSp>
        <p:nvCxnSpPr>
          <p:cNvPr id="32777" name="Straight Arrow Connector 36"/>
          <p:cNvCxnSpPr>
            <a:cxnSpLocks noChangeShapeType="1"/>
          </p:cNvCxnSpPr>
          <p:nvPr/>
        </p:nvCxnSpPr>
        <p:spPr bwMode="auto">
          <a:xfrm flipV="1">
            <a:off x="2868613" y="5853113"/>
            <a:ext cx="0" cy="2413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778" name="TextBox 38"/>
          <p:cNvSpPr txBox="1">
            <a:spLocks noChangeArrowheads="1"/>
          </p:cNvSpPr>
          <p:nvPr/>
        </p:nvSpPr>
        <p:spPr bwMode="auto">
          <a:xfrm>
            <a:off x="6967538" y="6110288"/>
            <a:ext cx="12620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/>
              <a:t>Fight night</a:t>
            </a:r>
          </a:p>
        </p:txBody>
      </p:sp>
      <p:cxnSp>
        <p:nvCxnSpPr>
          <p:cNvPr id="32779" name="Straight Arrow Connector 39"/>
          <p:cNvCxnSpPr>
            <a:cxnSpLocks noChangeShapeType="1"/>
          </p:cNvCxnSpPr>
          <p:nvPr/>
        </p:nvCxnSpPr>
        <p:spPr bwMode="auto">
          <a:xfrm flipV="1">
            <a:off x="7593013" y="5867400"/>
            <a:ext cx="0" cy="2413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780" name="Freeform 45"/>
          <p:cNvSpPr>
            <a:spLocks/>
          </p:cNvSpPr>
          <p:nvPr/>
        </p:nvSpPr>
        <p:spPr bwMode="auto">
          <a:xfrm>
            <a:off x="5053013" y="3009900"/>
            <a:ext cx="2484437" cy="2663825"/>
          </a:xfrm>
          <a:custGeom>
            <a:avLst/>
            <a:gdLst>
              <a:gd name="T0" fmla="*/ 0 w 2485292"/>
              <a:gd name="T1" fmla="*/ 2663825 h 2664043"/>
              <a:gd name="T2" fmla="*/ 1593791 w 2485292"/>
              <a:gd name="T3" fmla="*/ 237347 h 2664043"/>
              <a:gd name="T4" fmla="*/ 2484437 w 2485292"/>
              <a:gd name="T5" fmla="*/ 225625 h 266404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485292" h="2664043">
                <a:moveTo>
                  <a:pt x="0" y="2664043"/>
                </a:moveTo>
                <a:cubicBezTo>
                  <a:pt x="590062" y="1653904"/>
                  <a:pt x="1180124" y="643766"/>
                  <a:pt x="1594339" y="237366"/>
                </a:cubicBezTo>
                <a:cubicBezTo>
                  <a:pt x="2008554" y="-169034"/>
                  <a:pt x="2246923" y="28304"/>
                  <a:pt x="2485292" y="225643"/>
                </a:cubicBezTo>
              </a:path>
            </a:pathLst>
          </a:cu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1" name="TextBox 46"/>
          <p:cNvSpPr txBox="1">
            <a:spLocks noChangeArrowheads="1"/>
          </p:cNvSpPr>
          <p:nvPr/>
        </p:nvSpPr>
        <p:spPr bwMode="auto">
          <a:xfrm>
            <a:off x="149225" y="5803900"/>
            <a:ext cx="9794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/>
              <a:t>Student</a:t>
            </a:r>
          </a:p>
        </p:txBody>
      </p:sp>
      <p:sp>
        <p:nvSpPr>
          <p:cNvPr id="32782" name="TextBox 47"/>
          <p:cNvSpPr txBox="1">
            <a:spLocks noChangeArrowheads="1"/>
          </p:cNvSpPr>
          <p:nvPr/>
        </p:nvSpPr>
        <p:spPr bwMode="auto">
          <a:xfrm>
            <a:off x="4752975" y="5803900"/>
            <a:ext cx="1184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/>
              <a:t>Pro boxer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Semester’s Projects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593" y="2373868"/>
            <a:ext cx="6188815" cy="3389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50879" y="5955268"/>
            <a:ext cx="4442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http://cis565-fall-2012.github.io/index.html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2892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 Academic Integrity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hlinkClick r:id="rId3"/>
              </a:rPr>
              <a:t>http://www.upenn.edu/academicintegrity/</a:t>
            </a:r>
            <a:endParaRPr lang="en-US" dirty="0" smtClean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An academic integrity violation will result in the student receiving an F in this </a:t>
            </a:r>
            <a:r>
              <a:rPr lang="en-US" dirty="0" smtClean="0"/>
              <a:t>course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 smtClean="0"/>
              <a:t>Get approval for all code you didn’t write yourself with the TA in advance</a:t>
            </a:r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GPU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Most projects require an </a:t>
            </a:r>
            <a:r>
              <a:rPr lang="en-US" i="1" dirty="0" smtClean="0">
                <a:solidFill>
                  <a:srgbClr val="FFC000"/>
                </a:solidFill>
              </a:rPr>
              <a:t>NVIDIA GeForce 8</a:t>
            </a:r>
            <a:r>
              <a:rPr lang="en-US" dirty="0" smtClean="0"/>
              <a:t> series or higher</a:t>
            </a:r>
          </a:p>
          <a:p>
            <a:pPr eaLnBrk="1" hangingPunct="1">
              <a:defRPr/>
            </a:pPr>
            <a:r>
              <a:rPr lang="en-US" dirty="0" smtClean="0"/>
              <a:t>Update your drivers:  </a:t>
            </a:r>
          </a:p>
          <a:p>
            <a:pPr lvl="1" eaLnBrk="1" hangingPunct="1">
              <a:defRPr/>
            </a:pPr>
            <a:r>
              <a:rPr lang="en-US" dirty="0" smtClean="0">
                <a:hlinkClick r:id="rId2"/>
              </a:rPr>
              <a:t>http://www.nvidia.com/Download/index.aspx</a:t>
            </a: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What GPU do I have?</a:t>
            </a:r>
          </a:p>
          <a:p>
            <a:pPr eaLnBrk="1" hangingPunct="1">
              <a:defRPr/>
            </a:pPr>
            <a:r>
              <a:rPr lang="en-US" dirty="0" smtClean="0"/>
              <a:t>What OpenGL/OpenCL/CUDA version:</a:t>
            </a:r>
          </a:p>
          <a:p>
            <a:pPr lvl="1" eaLnBrk="1" hangingPunct="1">
              <a:defRPr/>
            </a:pPr>
            <a:r>
              <a:rPr lang="en-US" dirty="0" smtClean="0">
                <a:hlinkClick r:id="rId3"/>
              </a:rPr>
              <a:t>http://www.ozone3d.net/gpu_caps_viewer/</a:t>
            </a: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i="1" dirty="0" smtClean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GPU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Lab Resources</a:t>
            </a:r>
            <a:endParaRPr lang="en-US" i="1" dirty="0" smtClean="0">
              <a:solidFill>
                <a:srgbClr val="FFC000"/>
              </a:solidFill>
            </a:endParaRPr>
          </a:p>
          <a:p>
            <a:pPr lvl="1" eaLnBrk="1" hangingPunct="1">
              <a:defRPr/>
            </a:pPr>
            <a:r>
              <a:rPr lang="en-US" i="1" dirty="0" smtClean="0">
                <a:solidFill>
                  <a:srgbClr val="FFC000"/>
                </a:solidFill>
                <a:ea typeface="+mn-ea"/>
                <a:cs typeface="+mn-cs"/>
              </a:rPr>
              <a:t>Moore 100b</a:t>
            </a:r>
            <a:r>
              <a:rPr lang="en-US" dirty="0" smtClean="0">
                <a:ea typeface="+mn-ea"/>
                <a:cs typeface="+mn-cs"/>
              </a:rPr>
              <a:t> - NVIDIA GeForce 9800s</a:t>
            </a:r>
          </a:p>
          <a:p>
            <a:pPr lvl="1" eaLnBrk="1" hangingPunct="1">
              <a:defRPr/>
            </a:pPr>
            <a:r>
              <a:rPr lang="en-US" i="1" dirty="0" smtClean="0">
                <a:solidFill>
                  <a:srgbClr val="FFC000"/>
                </a:solidFill>
                <a:ea typeface="+mn-ea"/>
                <a:cs typeface="+mn-cs"/>
              </a:rPr>
              <a:t>SIG Lab</a:t>
            </a:r>
            <a:r>
              <a:rPr lang="en-US" dirty="0" smtClean="0">
                <a:ea typeface="+mn-ea"/>
                <a:cs typeface="+mn-cs"/>
              </a:rPr>
              <a:t> - Most systems have at least NVIDIA GeForce 8800s.  Two systems have a GeForce 480, three have Fermi </a:t>
            </a:r>
            <a:r>
              <a:rPr lang="en-US" dirty="0" err="1" smtClean="0">
                <a:ea typeface="+mn-ea"/>
                <a:cs typeface="+mn-cs"/>
              </a:rPr>
              <a:t>Quadros</a:t>
            </a:r>
            <a:r>
              <a:rPr lang="en-US" dirty="0" smtClean="0">
                <a:ea typeface="+mn-ea"/>
                <a:cs typeface="+mn-cs"/>
              </a:rPr>
              <a:t>, one has a Fermi Tesla, and one has an AMD card</a:t>
            </a:r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CPU and GPU Trends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FLOPS</a:t>
            </a:r>
            <a:r>
              <a:rPr lang="en-US" smtClean="0"/>
              <a:t> – </a:t>
            </a:r>
            <a:r>
              <a:rPr lang="en-US" i="1" smtClean="0">
                <a:solidFill>
                  <a:srgbClr val="FFC000"/>
                </a:solidFill>
              </a:rPr>
              <a:t>FL</a:t>
            </a:r>
            <a:r>
              <a:rPr lang="en-US" smtClean="0"/>
              <a:t>oating-point </a:t>
            </a:r>
            <a:r>
              <a:rPr lang="en-US" i="1" smtClean="0">
                <a:solidFill>
                  <a:srgbClr val="FFC000"/>
                </a:solidFill>
              </a:rPr>
              <a:t>OP</a:t>
            </a:r>
            <a:r>
              <a:rPr lang="en-US" smtClean="0"/>
              <a:t>erations per </a:t>
            </a:r>
            <a:r>
              <a:rPr lang="en-US" i="1" smtClean="0">
                <a:solidFill>
                  <a:srgbClr val="FFC000"/>
                </a:solidFill>
              </a:rPr>
              <a:t>S</a:t>
            </a:r>
            <a:r>
              <a:rPr lang="en-US" smtClean="0"/>
              <a:t>econd</a:t>
            </a:r>
          </a:p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GFLOPS</a:t>
            </a:r>
            <a:r>
              <a:rPr lang="en-US" smtClean="0"/>
              <a:t> - One billion (10</a:t>
            </a:r>
            <a:r>
              <a:rPr lang="en-US" baseline="30000" smtClean="0"/>
              <a:t>9</a:t>
            </a:r>
            <a:r>
              <a:rPr lang="en-US" smtClean="0"/>
              <a:t>) FLOPS</a:t>
            </a:r>
          </a:p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TFLOPS</a:t>
            </a:r>
            <a:r>
              <a:rPr lang="en-US" smtClean="0"/>
              <a:t> – 1,000 GFLOPS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CPU and GPU Trends</a:t>
            </a:r>
          </a:p>
        </p:txBody>
      </p:sp>
      <p:sp>
        <p:nvSpPr>
          <p:cNvPr id="37891" name="Text Box 8"/>
          <p:cNvSpPr txBox="1">
            <a:spLocks noChangeArrowheads="1"/>
          </p:cNvSpPr>
          <p:nvPr/>
        </p:nvSpPr>
        <p:spPr bwMode="auto">
          <a:xfrm>
            <a:off x="2794000" y="6553200"/>
            <a:ext cx="640080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sz="1400">
                <a:latin typeface="Trebuchet MS" pitchFamily="34" charset="0"/>
              </a:rPr>
              <a:t>Chart from:  </a:t>
            </a:r>
            <a:r>
              <a:rPr lang="en-US" sz="1400">
                <a:hlinkClick r:id="rId3"/>
              </a:rPr>
              <a:t>http://proteneer.com/blog/?p=263</a:t>
            </a:r>
            <a:r>
              <a:rPr lang="en-US" sz="1400">
                <a:latin typeface="Trebuchet MS" pitchFamily="34" charset="0"/>
              </a:rPr>
              <a:t> </a:t>
            </a:r>
          </a:p>
        </p:txBody>
      </p:sp>
      <p:pic>
        <p:nvPicPr>
          <p:cNvPr id="37892" name="Picture 2" descr="http://proteneer.com/blog/wp-content/uploads/2011/10/nvidi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1752600"/>
            <a:ext cx="585787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CPU and GPU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7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Compute</a:t>
            </a:r>
          </a:p>
          <a:p>
            <a:pPr lvl="1" eaLnBrk="1" hangingPunct="1">
              <a:defRPr/>
            </a:pPr>
            <a:r>
              <a:rPr lang="en-US" dirty="0" smtClean="0"/>
              <a:t>Intel Core i7 – 4 cores – 100 GFLOP</a:t>
            </a:r>
          </a:p>
          <a:p>
            <a:pPr lvl="1" eaLnBrk="1" hangingPunct="1">
              <a:defRPr/>
            </a:pPr>
            <a:r>
              <a:rPr lang="en-US" dirty="0" smtClean="0"/>
              <a:t>NVIDIA GTX280 – 240 cores – 1 TFLOP</a:t>
            </a:r>
          </a:p>
          <a:p>
            <a:pPr eaLnBrk="1" hangingPunct="1">
              <a:defRPr/>
            </a:pPr>
            <a:r>
              <a:rPr lang="en-US" dirty="0" smtClean="0"/>
              <a:t>Memory Bandwidth</a:t>
            </a:r>
          </a:p>
          <a:p>
            <a:pPr lvl="1" eaLnBrk="1" hangingPunct="1">
              <a:defRPr/>
            </a:pPr>
            <a:r>
              <a:rPr lang="en-US" dirty="0" smtClean="0"/>
              <a:t>System Memory – 60 GB/s</a:t>
            </a:r>
          </a:p>
          <a:p>
            <a:pPr lvl="1" eaLnBrk="1" hangingPunct="1">
              <a:defRPr/>
            </a:pPr>
            <a:r>
              <a:rPr lang="en-US" dirty="0" smtClean="0"/>
              <a:t>NVIDIA GT200 – 150 GB/s</a:t>
            </a:r>
          </a:p>
          <a:p>
            <a:pPr eaLnBrk="1" hangingPunct="1">
              <a:defRPr/>
            </a:pPr>
            <a:r>
              <a:rPr lang="en-US" dirty="0" smtClean="0"/>
              <a:t>Install Base</a:t>
            </a:r>
          </a:p>
          <a:p>
            <a:pPr lvl="1" eaLnBrk="1" hangingPunct="1">
              <a:defRPr/>
            </a:pPr>
            <a:r>
              <a:rPr lang="en-US" dirty="0" smtClean="0"/>
              <a:t>Over </a:t>
            </a:r>
            <a:r>
              <a:rPr lang="en-US" dirty="0" smtClean="0"/>
              <a:t>375 </a:t>
            </a:r>
            <a:r>
              <a:rPr lang="en-US" dirty="0" smtClean="0"/>
              <a:t>million </a:t>
            </a:r>
            <a:r>
              <a:rPr lang="en-US" dirty="0" smtClean="0"/>
              <a:t>CUDA-capable GPUs</a:t>
            </a: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Class Exercise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Graphics Pipeline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Reminders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981200"/>
            <a:ext cx="8991600" cy="464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Google Group</a:t>
            </a:r>
            <a:endParaRPr lang="en-US" dirty="0" smtClean="0"/>
          </a:p>
          <a:p>
            <a:pPr lvl="1" eaLnBrk="1" hangingPunct="1">
              <a:defRPr/>
            </a:pPr>
            <a:r>
              <a:rPr lang="en-US" sz="2400" dirty="0" smtClean="0"/>
              <a:t>Signup: </a:t>
            </a:r>
            <a:r>
              <a:rPr lang="en-US" sz="2000" dirty="0">
                <a:hlinkClick r:id="rId3"/>
              </a:rPr>
              <a:t>https://groups.google.com/forum/#!forum/cis-565-fall-2013</a:t>
            </a:r>
            <a:endParaRPr lang="en-US" sz="2000" dirty="0"/>
          </a:p>
          <a:p>
            <a:pPr marL="0" indent="0" eaLnBrk="1" hangingPunct="1"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GitHub</a:t>
            </a:r>
          </a:p>
          <a:p>
            <a:pPr lvl="1" eaLnBrk="1" hangingPunct="1">
              <a:defRPr/>
            </a:pPr>
            <a:r>
              <a:rPr lang="en-US" sz="2400" dirty="0"/>
              <a:t>Create an </a:t>
            </a:r>
            <a:r>
              <a:rPr lang="en-US" sz="2400" dirty="0" smtClean="0"/>
              <a:t>account: </a:t>
            </a:r>
            <a:r>
              <a:rPr lang="en-US" sz="2400" dirty="0" smtClean="0">
                <a:hlinkClick r:id="rId4"/>
              </a:rPr>
              <a:t>https</a:t>
            </a:r>
            <a:r>
              <a:rPr lang="en-US" sz="2400" dirty="0">
                <a:hlinkClick r:id="rId4"/>
              </a:rPr>
              <a:t>://github.com/signup/free</a:t>
            </a:r>
            <a:endParaRPr lang="en-US" sz="2400" dirty="0"/>
          </a:p>
          <a:p>
            <a:pPr lvl="1" eaLnBrk="1" hangingPunct="1">
              <a:defRPr/>
            </a:pPr>
            <a:r>
              <a:rPr lang="en-US" sz="2400" dirty="0" smtClean="0"/>
              <a:t>Change it </a:t>
            </a:r>
            <a:r>
              <a:rPr lang="en-US" sz="2400" dirty="0" smtClean="0"/>
              <a:t>to an </a:t>
            </a:r>
            <a:r>
              <a:rPr lang="en-US" sz="2400" dirty="0" err="1" smtClean="0"/>
              <a:t>edu</a:t>
            </a:r>
            <a:r>
              <a:rPr lang="en-US" sz="2400" dirty="0"/>
              <a:t> account: </a:t>
            </a:r>
            <a:r>
              <a:rPr lang="en-US" sz="2400" dirty="0">
                <a:hlinkClick r:id="rId5"/>
              </a:rPr>
              <a:t>https://</a:t>
            </a:r>
            <a:r>
              <a:rPr lang="en-US" sz="2400" dirty="0" smtClean="0">
                <a:hlinkClick r:id="rId5"/>
              </a:rPr>
              <a:t>github.com/edu</a:t>
            </a:r>
            <a:endParaRPr lang="en-US" sz="2400" dirty="0" smtClean="0"/>
          </a:p>
          <a:p>
            <a:pPr lvl="1" eaLnBrk="1" hangingPunct="1">
              <a:defRPr/>
            </a:pPr>
            <a:r>
              <a:rPr lang="en-US" sz="2400" dirty="0" smtClean="0"/>
              <a:t>Join </a:t>
            </a:r>
            <a:r>
              <a:rPr lang="en-US" sz="2400" dirty="0"/>
              <a:t>our </a:t>
            </a:r>
            <a:r>
              <a:rPr lang="en-US" sz="2400" dirty="0" smtClean="0"/>
              <a:t>organization: </a:t>
            </a:r>
            <a:r>
              <a:rPr lang="en-US" sz="2400" dirty="0" smtClean="0">
                <a:hlinkClick r:id="rId6"/>
              </a:rPr>
              <a:t>https</a:t>
            </a:r>
            <a:r>
              <a:rPr lang="en-US" sz="2400" dirty="0">
                <a:hlinkClick r:id="rId6"/>
              </a:rPr>
              <a:t>://</a:t>
            </a:r>
            <a:r>
              <a:rPr lang="en-US" sz="2400" dirty="0" smtClean="0">
                <a:hlinkClick r:id="rId6"/>
              </a:rPr>
              <a:t>github.com/CIS565-Fall-2013</a:t>
            </a:r>
            <a:endParaRPr lang="en-US" sz="2400" dirty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About Me</a:t>
            </a:r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Not “Professor”, “Dr.”, “Mr.”, or “Sir”</a:t>
            </a:r>
          </a:p>
          <a:p>
            <a:pPr eaLnBrk="1" hangingPunct="1">
              <a:defRPr/>
            </a:pPr>
            <a:r>
              <a:rPr lang="en-US" dirty="0" smtClean="0"/>
              <a:t>Not even “instructor”</a:t>
            </a:r>
          </a:p>
          <a:p>
            <a:pPr eaLnBrk="1" hangingPunct="1">
              <a:defRPr/>
            </a:pPr>
            <a:r>
              <a:rPr lang="en-US" dirty="0" smtClean="0"/>
              <a:t>Perhaps “coach”, “catalyst”, or “enabler”</a:t>
            </a:r>
          </a:p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dirty="0" smtClean="0"/>
              <a:t>CIS 565 is a series of </a:t>
            </a:r>
            <a:r>
              <a:rPr lang="en-US" i="1" dirty="0" smtClean="0">
                <a:solidFill>
                  <a:srgbClr val="FFC000"/>
                </a:solidFill>
              </a:rPr>
              <a:t>projects</a:t>
            </a:r>
            <a:r>
              <a:rPr lang="en-US" dirty="0" smtClean="0"/>
              <a:t> with supporting lectures.</a:t>
            </a: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Teaching Assistant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981200"/>
            <a:ext cx="6324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Liam Boone: </a:t>
            </a:r>
            <a:r>
              <a:rPr lang="en-US" dirty="0" smtClean="0">
                <a:hlinkClick r:id="rId3"/>
              </a:rPr>
              <a:t>wboone@seas.upenn.edu</a:t>
            </a: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Office Hours</a:t>
            </a:r>
          </a:p>
          <a:p>
            <a:pPr lvl="1" eaLnBrk="1" hangingPunct="1">
              <a:defRPr/>
            </a:pPr>
            <a:r>
              <a:rPr lang="en-US" dirty="0" smtClean="0"/>
              <a:t>SIG Lab</a:t>
            </a:r>
          </a:p>
          <a:p>
            <a:pPr lvl="1" eaLnBrk="1" hangingPunct="1">
              <a:defRPr/>
            </a:pPr>
            <a:r>
              <a:rPr lang="en-US" dirty="0" smtClean="0"/>
              <a:t>TBA</a:t>
            </a: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  <a:p>
            <a:pPr marL="0" indent="0" eaLnBrk="1" hangingPunct="1"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  <p:sp>
        <p:nvSpPr>
          <p:cNvPr id="7172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r>
              <a:rPr lang="en-US" sz="1200" dirty="0" smtClean="0"/>
              <a:t>See </a:t>
            </a:r>
            <a:r>
              <a:rPr lang="en-US" sz="1200" dirty="0">
                <a:hlinkClick r:id="rId4"/>
              </a:rPr>
              <a:t>http://liamboone.blogspot.com/</a:t>
            </a:r>
            <a:endParaRPr lang="en-US" sz="1200" dirty="0"/>
          </a:p>
        </p:txBody>
      </p:sp>
      <p:pic>
        <p:nvPicPr>
          <p:cNvPr id="3" name="Picture 2" descr="http://4.bp.blogspot.com/-XBwaID2LiSg/UWNaDaVN_mI/AAAAAAAABiA/tlM9YZBGB6E/s320/sampleScene.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038" y="1371600"/>
            <a:ext cx="2879271" cy="287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CIS 565 Hall of Fame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624840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Are you next?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  <p:sp>
        <p:nvSpPr>
          <p:cNvPr id="8199" name="Rectangle 8"/>
          <p:cNvSpPr>
            <a:spLocks noChangeArrowheads="1"/>
          </p:cNvSpPr>
          <p:nvPr/>
        </p:nvSpPr>
        <p:spPr bwMode="auto">
          <a:xfrm>
            <a:off x="2228540" y="3055203"/>
            <a:ext cx="176202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/>
              <a:t>Krishnan</a:t>
            </a:r>
          </a:p>
          <a:p>
            <a:pPr algn="ctr"/>
            <a:r>
              <a:rPr lang="en-US" dirty="0"/>
              <a:t>Ramachandran</a:t>
            </a:r>
          </a:p>
        </p:txBody>
      </p:sp>
      <p:pic>
        <p:nvPicPr>
          <p:cNvPr id="8200" name="Picture 3" descr="http://m3.licdn.com/media/p/3/000/013/0e2/009cd9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384" y="1772238"/>
            <a:ext cx="1233920" cy="1233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12" y="1752733"/>
            <a:ext cx="1036493" cy="1239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327224" y="3055203"/>
            <a:ext cx="123206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/>
              <a:t>Jon </a:t>
            </a:r>
          </a:p>
          <a:p>
            <a:pPr algn="ctr"/>
            <a:r>
              <a:rPr lang="en-US" dirty="0"/>
              <a:t>McCaffrey</a:t>
            </a:r>
          </a:p>
        </p:txBody>
      </p:sp>
      <p:pic>
        <p:nvPicPr>
          <p:cNvPr id="8198" name="Picture 2" descr="Varun Sampat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771" y="1753259"/>
            <a:ext cx="1119264" cy="1233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4639675" y="3055203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/>
              <a:t>Varun</a:t>
            </a:r>
          </a:p>
          <a:p>
            <a:pPr algn="ctr"/>
            <a:r>
              <a:rPr lang="en-US" dirty="0"/>
              <a:t>Sampath</a:t>
            </a:r>
          </a:p>
        </p:txBody>
      </p:sp>
      <p:pic>
        <p:nvPicPr>
          <p:cNvPr id="4098" name="Picture 2" descr="https://encrypted-tbn2.google.com/images?q=tbn:ANd9GcRUijzDiM4oJkpjwfmyizXBoKeqUGPeUBAPc161nZBKD8cRro30bQ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488" y="1670389"/>
            <a:ext cx="1299590" cy="129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6419646" y="3055203"/>
            <a:ext cx="7232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Sean</a:t>
            </a:r>
          </a:p>
          <a:p>
            <a:pPr algn="ctr"/>
            <a:r>
              <a:rPr lang="en-US" dirty="0" smtClean="0"/>
              <a:t>Lilley</a:t>
            </a:r>
            <a:endParaRPr lang="en-US" dirty="0"/>
          </a:p>
        </p:txBody>
      </p:sp>
      <p:pic>
        <p:nvPicPr>
          <p:cNvPr id="4100" name="Picture 4" descr="https://encrypted-tbn0.google.com/images?q=tbn:ANd9GcSlRJlS6bkHR6F48COG2NKvwy3Tmx8VOM91ZvBhl6Yrm_8ub6q_SQ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204" y="1702680"/>
            <a:ext cx="1316851" cy="128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7963404" y="3055203"/>
            <a:ext cx="71045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Ian</a:t>
            </a:r>
          </a:p>
          <a:p>
            <a:pPr algn="ctr"/>
            <a:r>
              <a:rPr lang="en-US" dirty="0" smtClean="0"/>
              <a:t>Lilley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878" y="3962399"/>
            <a:ext cx="1076245" cy="1442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9"/>
          <p:cNvSpPr>
            <a:spLocks noChangeArrowheads="1"/>
          </p:cNvSpPr>
          <p:nvPr/>
        </p:nvSpPr>
        <p:spPr bwMode="auto">
          <a:xfrm>
            <a:off x="1194886" y="5373468"/>
            <a:ext cx="101822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Tiju</a:t>
            </a:r>
          </a:p>
          <a:p>
            <a:pPr algn="ctr"/>
            <a:r>
              <a:rPr lang="en-US" dirty="0" smtClean="0"/>
              <a:t>Thomas</a:t>
            </a:r>
            <a:endParaRPr lang="en-US" dirty="0"/>
          </a:p>
        </p:txBody>
      </p:sp>
      <p:sp>
        <p:nvSpPr>
          <p:cNvPr id="7" name="AutoShape 4" descr="data:image/jpeg;base64,/9j/4AAQSkZJRgABAQAAAQABAAD/2wCEAAkGBhQSERUUExQWFRUWGRgaGBgXGBwYHBgYGhoaHBgaGBgcHCYfGBwjGhYYHy8gIycpLCwsHB4xNTAqNSYrLCkBCQoKDgwOGg8PGiwkHyQsLC0sLCosLCwsLCosKSwsLCwsLSwsLCwsLCwpLCwsLCwsLCwsLCwsLCwsKSwsKSwpLP/AABEIAOEA4QMBIgACEQEDEQH/xAAcAAACAgMBAQAAAAAAAAAAAAAFBgMEAAIHAQj/xABOEAABAgQDBQYBCAcGAwYHAAABAhEAAwQhBRIxBiJBUWETMnGBkaFCBxRScrHB0fAVIzNigpLhQ1NzorLxFjTSCCQ1s+LyFyVEVGOTlP/EABkBAAMBAQEAAAAAAAAAAAAAAAECAwQABf/EAC8RAAICAQQBAwEHBQEBAAAAAAABAhEDBBIhMUEiMlETYXGBkaHB8AUUQrHRUjP/2gAMAwEAAhEDEQA/AGhWHJnozAiWtrm1zcXA4W8YW8TkmUQFFYPRLg+BeMWibKUyEqF7kvro/LhB6VUdtLKJs1CT8WXUF7EfYT+MU9oOZC7IqnSUlMy/HRj9bkeUXaWVkKe0SpSSNQqz8uBjK3CRLURmmKa9ike3hePMNmITMIWklBDb1+d2A8I7cvAVCQSRJSp1SwE+O9bW446RCexMxqp0km6k8PXUGDtDQS2txO4EgjMf3T0eLGPbMomSQ5ylhqGIIDWbXwgKQJIHVuGU4IQEgBYBTPEzMw0e9j4C8B1VipUzsu0TMSCBnAIcedwYpz8EmIAJKS3mW5t+ET4ZIQpX6wPfTTrb8IIpdkpacf3ke4tBjCRp1DQMqU5JsssWdQvBjDwxbqYaQsTSpQ7RX7BSWXZuI/pFyrTfq8eIpErIClBHjCDooV8wEWAZoB4Ko5sxKCBchWuh5X15Q1YhhcsIdE5FnfMWfoOPtCJJKTP7MLS/APcgFg3PytDJ8AaGemmpKhnQCwLFLA31vA8olJWvtACX3RZ791uPeceUWaSYJbGZupbUe14q4picid+yUCpJsz30O7ZibAwoQzh+HoN0ulxpx/ppFtFAElySeT/m8J9JteJKwlZK0HvNcjRuQe0NVFi0qegFBJHUsfBuPlAars5MzEKgF06jj1hYrqqZNzIkpJADukPmbUBvGCk/aQSzMQZcosSM6go2bk+vUQJG0KFTUpWpSUMRmlISnLytqoe8UjHyI5eBTqpqzZyA+hsX4uIsYbUqSQlnfiLG/Pn5w8L2SkTkZg+9/ay3WHJ/tEG6C9rONYG1+EzaQhORISTZQU+a2rliLdBB3J8AUX2FsJxldLTzd0KzJGVObKc5ZJBu6bEX6Q1bGYaGVUkkqXuJHwoQlRfIOGZTknjbXWOXiiK1BR16cPF9YacU21VS08qnSg3kpJmfWD7ra2OsZZrbKzfjlvxbF3fP3cV+5c28+UEUykiUUrCVfrWLkJDOBwdiYCbS7QfN5siqTLKpSihZWWIXL5gC4UAQb8oU8ewXIcilBSVpCgU8UquPaIMUx1cynk06yOylJ7MWDm5YqPNiNLRF/YaY41wuz6AoawEAku93hB+WfEphlS6OnBXOqvgT3ihJBUX+FLAuosGeAOF/KrLkUqUzgozJbJOVt5LgBQBLkgagDh1gFs/tXOqsRqKskZFI7FDg7svMCEID2fKCSX1PMwMVtUyGWCjLgBf8BVX0pH+f/oj2OkfpNfNXrGRfYye5fH6jPjuzU2YVnMDfcSN1x15+8BKnAFSJnAAsQpVreHN3h7pMSBkImOm6WZX0h1gVi1Z2ycqwmxcBuMU5ZGM9ooVGXOjez712TrY8faJ0YUZqlKloLpZw/PkPKCsmQMwAGl2FouUygkruQ5IYdAOPlHUFzYHlSJqU5Ru3e50PMdYMypBUBmVwHX0i2UiYhmD8/SKqp6pSgOWh4f0MFCPkjn0aWFv5i1vAMdY3lUmWxAHPKMo1+lYHnxiDFMalA5wFBdxuganqbed4AYnPWZSFLUVO9szsPJgdIKVhl0HcawpQTZ1AEEHi34xDIn5VX0t0hYO0U2Ucq1ukWAJ0HBukWqXa6SosXfqGHrD06JWM06cCQR+XiqvEEsAhBWoqCbFwk9fWBtdPMxCcqhLQohJWxLJIzEhumh6iAON4/OlDs5XZulauzVlBUwH6xgXy2LEnSwd1Wi2VUWHcfT2aTNK2VpKC3CVTCkkDKLs4spg2hB4qO0dLTJpDOUkFW6Esd9RWCtC8yeD3YaC8Q4fXqXT1dRUnKoBKpZCzaegKT+pcbpYgltcxGgYBtpa2XNlSUoWFJSEqUpIIGYpBKlC57x1IeyuMAehq2Xmqr6YJJAUGzCwBytxPErOh4KfhAmtweamYd7s0IWkZiRYZ8uZMsBzqpIBazdSFTDsdVTpZCrqyqIBygkZybi3eCA3HTQRNXbXrWgy2zFYQH0c72az7rlbpIvZL8QCgDhhU5PZ56hSZZKylK0DOrdIBcAsrVy1w4GtgwyMJlsJqlBae92qFhne9075uRqPSOJDEVmWUZjlKxM4k52IfM7uUljzYHhBWh20rJKEoRN3EZiEqDjesdb6acBDCUdBxicFqWpJsTb063gBMmELg1gmMU1XSBQPZ1CSykHuqLOcn8Nx4RGmgCt4guCzGxvxJ6fkxWM+CTjya0OLTJbFCyku4ILHqNdDyi9U1x7XOm75SQXLHKHS7uR1eAylhK8ovfhpByhpiSslAIIGtjpYpPSzwZfIIms/FFlJuED6KEgH8+cFcTpu1VnU6pMxCUy1cZakoGRPLKoD/ADCKEzCQATmKklgbXHr90W6qsC6REsKCWBs/GW5TpxKVgfwxnz+1NGzS+5oAVtYldOmWr9rKZCesu7H+HusOhgFiFQESyogEjgbueFovzE9oresrgRZ+vRXOKNbOYETElXCw1/Axjvk9VRa4XYmTVrmLbUksB1PCOj7N4eJKEp5ceZNyfWBGDbMdmsqLlzuvqE/jDbIpmAjTE8+SrvstZ4yPOzjIuQHjA7yZso6yy4+wxXXFwJEmuKTZMwN62H56xRqMT7ALcHdUb5btowUbCFJRV8EYnMsnpw/PSMo8RCkA5dSTfxtAydtY8pSUJVmuAAAzFwSWu5gMvtMgClZUgAXLW8I6yqx/I1VGM5R3kpggivRPl7hzMwVa/h0PWOdKCE6qKj0De58It4TLm9qFSQpNjvFmvq76i0K+SmxRDdJKCpygoWQSC/wseZ5xPNrUKUygSBYgCwSA7vwgDidbNVOKSkS82+QHZQ0zkngcrxKKsZciRrdZ+krx5Qzpck1cmCcao8xM1FnLseoex4hmgaEBKTNW4QkE9CRw5kOw9tYawEmxSFDkS3qYT9uajKiWlKQlBWokJDAlIGU6uRvGOU+KBPGt1liixerqkqWQShPcDoQddSCXdsvA20B4STCpLKWjPNKSmUgXCUFTqzHmo6vawbMcxK1QbSplU6WvNJVcgKKU8Gdr6Dy14RWTikyc6lJOSxmNmJVLzJC05ybAoJLAh2N4jtbHUkgrtFiKRTJpJZURmdhvA3KgX/tFEuX1JL8GgOvDUmSpUyYqTLTMVLQrslTAGSDlUU91e8NdbljwkrK9AqEiWiVKCXYLUpKVZhYrOo1fl1a5XqisW+pcE3z5iODBYJcN1h0hG7JKkyyVkAC6coSpxxzEum4s1iGtY3aqpdvsjUzSdb+N9LD2tGrQQFiWk5ApizlOlnY29FHW7RoZgsMos9w7nxu1unvGvbqy5cysrvlcs/NtHtGme+pjji2JgLDQ8wSxtZxz1v18z07ZfaBM+lKZpdaBkWSkOfoka3a783jlIV6ww7F4r2VSkKO7MGRT6F+6/mG84ZOmCStHQ6YSkSStCQN6xIc8RxvqDygnQ068pUpkklw92Hqwjafh+7KQiyQcywDcDiOJL3HnBR0sX0bjf2h3KyVUBBLStbCdmUzMwPoTbg0EjSBacihm6Ja3hwgTiGIiRNaWBlYPYXPHyvFmXtbYACxdyBd4MouS4OjPa7Au02GfNgM53FFgT3wWJFhqGGrxmzuzU2vmrkpUpBQkL7ZQcXLAKDuc282h3TrFDFdoEiqldugEIRNVlmJ3c5BAJexUlrAgsXdiI7L8nuHCVRoWUlK5wExeYMoZg6EEcMqMobm/OMrxKz0YayaV0hWxDAAhSgL5LP8AjA9FPdoeK+UBKnLPxnKPEkF4W6enZJVFEiDkVPm45RkS5DGRSidhP5Q8blU6ZUxS2WySEjeUxYOwcm+X0irtFJFemXMFTPp5SkpVlfIpX8Ac/wAyYr1M+YtNyABdmAvzfUnqXgRs/VTlBRqUJSoKUwlnMMnAk+vLwGkR+p8GhYFF3J/kFamkXMOWVNyI4snL6ML+0Dq3DkS1lJUuabaBnfmTFqsxpJAEtDkG1nux4DWxMQ19CssZk5IcXGhHIBIh43XJKfu9AOXUlHdEuV/nX6+sbU+LLYhJUtZNlZXPJgw3Y3TLkp0SZh4FVkv4ceOsWZVbNDsMqTqAnLxBHU3Ec5IP0m1bF/Ee1CnmBYOjq1PH74mpK/QH8/l4IbQ0szIFKB3SHfg+nEtrpAymkOIZtNEUmnQaoZgK0g90kA+BIhU+VilKJ0hIO5lV3dXJA7ri9uLa68YPygUaeUU/lPo1VCJUxAKggnQguhYckg3GVSQG/eiPku+jls2aWAZg9vHx4tB9a6c0+ZCR2hA3HU4HG5TvMdW6aDQTOw1SUIKnCVB0lTgEG9swAcjTged3itOmHLkbTrxe7h2fhDkixieMKn5E5puVKQN+Ykh/4UJsODuW9IqyqR43oqdzBVMkCEk6KwhYMNDGhozBjJGJkXiTnRpWFMDCgMYvDy1oYBIETIow0L9Vj/20RQMpixEbSy2hi/jVOyooykPYa/bGiMrVmKcNsqOn7M7WK+aAEOoJyku3xEkqcsSSo84tfplcwFifL/b7oVaKmMunQCLkjMCTre1vxg9IppjXsl+TA+A4+8aIrgxvss1FWpO7NDjkdQ/IxWrMaTSyFTZYGdNpajrmW4c3uQDY8GduBwVz7ixmTwfUeBihtFUqnS1oMlEuWziaWKlzU3QlG80sEO+VLtYkvBye2gwXIN2WUa6toadac57Rlkm6kg51KUSDm3QskcSo3GsfUSVlmUADfTk5A9mjgn/Z9wrPXzpx/sJTD60xTP8AyoV6x3o3UrwaM5cBY4dxKfFR87D7IommAo1KOpWAIt4wp1q6W9LRFXBqJH+J9xgrsd9FP9EzPoGMiT9Mr6RkPbENMDwmVMIM0k8ClRysdGZJ++LeEUolzJ9OQ6VJLDmQ9vt9IV6RAQrPmc6lRtcff1MNVZUgTpNQnurCXI9CPY+sIkHI78iHP7Ra1CUnKElxwOmU348Y1p8JUC6y76/7w612DNUqKTlHe6MTFqRgsqx7x+/no3tBY0Z0uBVo6C+4m3P+sEqfB3O+bcQP6wRysW0aNTOA1MLQHNsFbSYWlMpQANwWABLqGhJ/HlCjQIjoNfOCg1yCzm4SmzHrCNkyKI5EiOvwCK8m9SLD8/nSLgo1T5W7KUoCWpKpnwjdIAZwFeogTiVQyG4n2gRilQVFMsk9mJaGS9jnGZRbR8xI8onOWxWbdNpnqZuKdUrAe0M3s0SwtaMwQ3ZM5BYbz8A6dCPpGxaF6TIXPNkpHMgZR6CzwQxTBVknIysocub5U8n4AcBBvBaJCZCFZggqSFXCiku3EAqQR1CgeaWuyla4M88TjNxYMkYX2Y6x5MTBDHZ+VGaXNkr03UlRVqzkFIa9usKf6VXzBjnFnKaiw0EmN0wKk40fiEFKeuQoWN4hOLRtxZIy6ZYCokQ8eJWlIdRAEVl7Ryk2SCo9BE1FvotKcY9szEcN7VLDvcPGItk8OzAzXAyqyh3sWBcNcmI52MzUEL7IpAPxWc2/EQw7B0yqjNLQA11Noe8A6uGiuB4GNONbfcefm25LcfgvYfTJmLQlVw91LsOZLcT4mG0VGUFPZgs1uAHQHURYp9lxKI/WpzFmTl14XDm3B+sUqqRcJQpg7d4AC/FWsalKLZgaaFavlpRPUhJJCSGcMWIB09vKBOIVx7W/clIzAHTtZhAFuYRLKv4TD3jWzqiQoJCg4yhyX3XcTPhLghjY7usc82spFSUELd1rmKD2O6lEq/gVffxgOSaGjFpnVf8As84QJeHzJ5AzT5pAPHJLGUA/xFZ846YhTFR4AGOQfIPi/Z0U/OSUonWGuULQklhyJS7eMdWmVSVSVLQoKCrAiIqSfBZxfYDqi4JiWuQ9CkcQSfQkffEFQbRrWzmkSvFYPm34w0QyAPbGMiXJHkMLQtTK81U0rTKSkhml6JWniANEqYC+nOHujlhVAEguZd7Ahgq7MRqDaA0rAEpzWAI0Cr+wZ/MmL2zeMS1Tuw7TMVoKbISlIPws3JhaGq+iT+GMcuoCpUpfEjKfLnEdRMIG6Nfb14RVww/qpsslig5h+fSIv0gphwZ+V/E9OUSY8eSpOqDxtzgVV4whPd3lch+Me7ST0rIJdwC4Se8HsT14FhygEFrWCJaMo5j71HxgXZojFLsIVG0s5I7uUWy2uDqWeBOI4jmWqYrVRflFqnUiU6piyrolm/mOp8IC47XpWsEDK9gHf384aMXfImSUa9JLnzvzIf8APrFavoHpTNGslSQr/DWS/orL/MYip6tgB+eP4Qc2apu37aQTZctQI1dtAORs8LljcWh9LlePIpfyvIj1U4djM4kAgg8fHmIY6KmE3CZax3paAm3S32AHzharqRgUsQQSOtuBeGXYtjhinuy1JIfhZQ91ERmitq/E9HWT+pNOq4r76Od1tUS5BKVcWJHj5OHgWo+/5vDRjOChSiU2LvANdAtLhrGNW5M8p42ismdYBos0lOVBS3AZg2hJLNl8nPkYilYctRCQm/iBB2mwns2BVme5DEBKtCGPG2sBtBhBtgyrlMoBRJBBLk8QDa3MsPOJ8Flf95k5XGpNtBca8oJ1lAJiOoNoG0VPPkrzIAJ03rgjkeLeETjJVyWy4pp+nlMkx6oKpiio2N0pA5nXqSEf6Yf9maSZRgy5bdqpIC8m8QxJyjlckPzHSFDC8DWZgmzFbwUF7tt4F034AMGA5CO60eyy+zllK5dkpI3lK4a3SWPhDqacuA49P6Xvltsp4d25lfrQJbDvEuW4FR4HzgDjmzKkoMyWszB8YYtY6pDuwvxixtfJMspzzklSrISVK7Nxdlboykh2dwW4QtyMWnompdSkqSwy8ADqG0aKRXNozZccoLnleGugzge0Spacik5kcidB06dI5vt9jBn1K8qcspBEtHJhvK8HKk+ghlMxa5gUoukKCjwAAJJtpwhH2kxQT5xWlKUp5JDBzc+J0BPEiGmkiMLHb5G5v6uuS/CQr07UH7RHaZNN2NJJlmymClDqq59y0cP+Q056+ZJPdmyr/wAC0k/5SqO7Y/N3gOQiEY+ps1OXpUQVOVaIqkvTD92YR6p/9MazVx5IVmlzUdAoeKT/ANJMUQjBrmPYx4yCcQVe0SZakAIWUrAYk90NYJCRfLbyjJQl06kzAEg5gblmI0YDxihUEy1BswewzBiQd+WSAbPvDXjGlTOTkBN8pe4e3/tUk/wxbauzLbHpZSKoH+znp9QsfiW8oATJKklSUpG6S4fKSoaE9LEX4RdpK0TqKXMSXMpWXy1H3+kV8Zb5zmPcnICr6O1/cH1ibXDGT5BuH1i5mZ5bEHd1LjpzFoGVdPNWohSkhuCHmHpuhkJP1i/QwbocDQ+ZMxRDqy7xYG+oe5BNwbHwiKThSVKW5KVJ78tyEtZlgfEk+1hydEU+LB6Ng1zHWueGB3UtvFmOVQdkH20MLOLSwMyUoVLCVZSlZ3sxck8hpZresdWwzKE5UJ4MU/nj1N4DbU7NSZ6gkzUomAZs5+GWDftQ+gcsS1zbVoFtlUovhnM6BalEJAJUTYAOT4NrZ4OYZiPzKpSo783QSEb6i4L51OyPC55iIsVx2TTtSYYkrmLGVdQRvrfVKD8KbaBhzeLGC4WijYrWFzlgZlcEj6KSbl9SeLDzSeTc6R7Oj/piS3Ze/j/v/AljGzC50mZVTskhbFWQbwIAclagwzdUhvHWKNJhKqSRNlTMuZWWZuOQysw1IF928ENq8Z/7nND/ANmR4kj+sVtqK4FQHEykX8gW9yYlJJPgfWQcIpP+IUa4vAuYkRdq1NAuesxz5MMWkuSMjeSBa8G5rqcqLqtfmwaF8KtpFiVVqcXLjnxEMuEJabDNJIdJjE95jEMuv3GS+t49E1iHDRBpmtTSDaGSl+AufAawLw3Dq2sliYucpMtQffmFmLiyAdAzXaN6rGESEEzAFkghMsnvPa/QO5hFNWsoEsrUUJsEucouTppqSYtjhatmbLqXjl6aHWooqCnCgqpMyblUEiXcBfDNldr8CYNbEVKalXzWcpixMlepQoXKCOKCHLcCHGpflcPWwSia2Q3NR8sinhpLY04l9PleoxZY5OeLX6hrFcJWkrkTHCnykhjZtUtZiC9+BhInbJTgthlKfp5mHgRz8LR2XarD+0QJw7yGChzT8JA4kEt4HpCeQSQ1242Leeg00EauJHicxYW+QLCpcqqq1rP61EpAT9VSldoRzYol369Y6FXVGdRMcw2Bq8mJyUApzTMyFJu5lqBKtNBug3YOBHZKzZwHuK8j+MI0kx4y8sWZqohkz8qwYuV1CuWWWG68D4HjA6amHSA2W/miOZjyKfbmPYO0FgquwfJTIWha15nBK9UzEgKSGHduCwc2gRLqHBB0I06Xsf4VKDdINUmaUVy1gqCxeWm6syRmSocAoWP3QITSATil8ySykFOikKdQI/zjxtHY5enklKPIc+TieSJ9Mr6JbxTfycPBPEZOenSTrJWUn6qr8eoMUpM1VBOlKAGSYUhROtiAW5OGPnDBNpWnTpVmmJJS+jjeSfb3gN27O6EuZiyqapd1LlzACoEMSdMw4ZreengxT5BnZFySO0F5ah8QOqVDkdGOl+oKhtBSrVlITmYpSCDqSSAnLrqBfi8PeEYf8ypwgl5yxmVylg8E8ief9IWrquyqXDb6JJ2HLUBLQrLOUz5S6ZZa7E6s5+y8IG34NJIMqWoqClfrJhO/OmXdSv3U6JHnrHRK6r+aSWf9dMF/3E/cT+dI5j8oc4z5VOhNypRA8eEJklSpHt/07TNL68193/Qd8ldAldRMnTR+qloL/vE6ISeBLXPLxgftljpm1k1aCySs5QNAAwAbwAhtwykEmlElGjXPMnUmOY1waYsclKHoTEpR2pIrg1Upyk/y/P8AcJVeNKmSSlRJtBCrxczkSlHXs0A+KUgH7IWEK4RYpJ27l5H2MTDqpuaTYUM7MIo1CuAjwLvGqw+kMjznwQIExIsXHWJJU3UkMeTO/n90TSls4ItG8sObCObKY1ybSFl2lpDcVEfYIt/MwlWdRcjUn8+0TSDkTcB+HGKWKT/gfxiTZqhDfJRQIxqaVqznw8E8Pz1iSiwlKFSlVaVolTc2VrKOXKym1yl294lp5+RaVMDlLsdD4x7tJjcyqImTCN0hkgMEjiB7axWE+Nomq0nrc11X8/QM0+MUUgp7CjC1O+accxcaMDmbyIhh2BwtSpiquZYrz5Bw3jvKHR3A84XtmtkVzag9uhSJaBvcH/dB+1tOkdLpmSAAAlIACQLAJGkGKcnbEzTx4ouGPz39xvjVWhFPNK1ZUlCgT1Is3V2aFihWZtOlQH6zLMJSGDiWQFLSOI3kuALXOmi7tttIKiYEILy5ZN/pK5+A0HnFnZ+p/wDmFFLcHs5K1H90zUzFK/yqlw8ZXInlw7NMt3ba/DhkeDbUy6KslTVAEJWjMRc5Q4XoLslZIHNo+lu0dOZLKcOL2I1F+sfIBw4zpyuEpDPfTNvMHuSSTcv1JjpGynyuTaHsqeYjt5AGVISQJktIFshLBSQLMo+YZopd8nnyg4Nxfjg7WMTkzHQogHilX9dYE4ps4g3lKAP0FHXwJ084DV+N0eISe3pZyVKDOnRXgpJuk/bAJOJTk/ET43MMnQlWHf0HP/uz6j8Y9gR/xPP+kr0jIO47aHNpsbppCwJZBmMN0AkFu6c3BQZnu4sdBCzhdamYspWEyypRVLUPhWSCQeGVRFwAA9+b20SEzAnKnMSkDRyRAmdQolKPazUjklDLV5/Cn1fpE3b9oj47CW34Jpg39kQdLhiAR6FB8jBilxLPIpKkagBKv4bX8mgCdrpE6RMlLSpS2SlAAK1TAykqJIAGYJLvawHKPPk+mqm006kV30kLQPNj9oPlFV1TF76GWho5cqqnKmBJyb6HNzqRlHWwifCsQQszp8zeKFMBzWEhVugzJ9RFDHkpUtElABmjKjOHBK7JAJHwjRoBbfzRT55CJqkZUJJL5nNiVEAizgOOg4WhW9qv5N2mwvPNQStLv9wbtntKSVEkkm5sQ3QW8oF7Hn50Jql//T5VI8Zjp+x4S6jH56TlUpibhQ3sw6K/2MP2zA+bUzKsZgzzCePG/gG9IzxW6XJ7ms1cY4dmPjxQP2t2j+bp7KV+0IufoA8frcuUc/B1/OsE9psUFRPVMT3dE/VGhPjrA0Si7tZg56wrdmbHjWNIyNkLYv6+EaERiVwCrV8Mv5nEYmZFaWtvCLSJD3EC6Mksbuj28WUTwgOQxjxEuK+JHLLgXudBUNqsmm48CN0OeZGhiqtb3NyYpSJl+WntBWgoVzlpSlKlZlXIGge5fQQH3SPR01Qg5yKKjDlsTs5Kny1rnS8wJKUkuxBF2Ghbnzg5K2cpZWY9mlkqd1b58nf2i7QY6masoQhSRLzhRIDBSSkBIUklJcElgSzMWJaKxx82zBqdapxcYohn4kiTLZShuuVnr15l+EKNTtzNmhSJUtszpBupTHkB8TekL89BSlUwoM0qcm+UJe5JykqPsIryMXUBlpULStXeUnfV9VDDdHXUw7jJ/YZYzw4+fc/0ChnSqQDtpfazzcSiWRLHAzOaiL5eWrPE2zdQsKqK+adUrQgn45q7AIHJIDdB4GKtNs2E/ra5ZSDfswrNNmHkb7oPN38IhxbFlTeARLQGly091A5DmeZjnUVSDFTzy+pk6X8pAutrspIS4U4c6MGFh/WNJleXOXUhidTpw6RQWpy5jcgm/B4dKlRjyT3zcvlk1NWrlqC5aihQ4pLHwtqOkOOD/KbMSAKiX2g+mjdV5jQ+TQjgxIqe4AYMLWf11gkzqf8A8SqT/wDJ/J/WMjlLx7HBs7JtFi9RLTkSnIhi6UWT58V6/EToYUZtWVd4l+XCOxVOz8tcpQNytJCiTdiNY4xiNGqTMUheqSz8+RHQxaEuKISjzZelLKklQUUqQL8AUkZTpc8iG08YePkxw5UmVNrFWcGXJDEZj8S25D7jHPsNLzAm++yLNxIZo6RjdSopQjtMglJypCAMoHC2tvEPCykl2b9Jo8moTePsO7MU3aVXaK7soFZJ0fhf38o5PthtH282Yv6SlEA8ATb2g/8A8f1FLSTZGVKytT9qFfCSHSpBc3SCHzcYTKrFKed+0lmUv6SLjzQfujNmmpdHs6DTS00ZfU4k+Pw/n+gUmkE1aUJtmUkDjlJLPBfHcfm5PmsxJStNpivpgd0joqxPpGmAUg+eSQFAjOC/1d7y0iptTU9vUTJid7eZLcUpsG8g8JF8Es+O8l10rZVo5aVKCVqype6uQ8422gxhJUJci0lDAHjMOpUSeD/nlbp8Rp6VRYdupSCHswKg3lr1MBqDB5s5+zS4Fio2SPPn0EUjGuWYNRn3tKBM73iNUWZtF2W4VpURq3DpEC0xLp0epF74KRvIXdjpBulSEp1hfRFhSiRYm3CFkjtrkrXYYXNHOBGKVechI0ERISTreIABnLaR0UkTnGXF+WT0ZRfPm0OXK3e4O/B9Yefk9ryVmUeAKk9LgEe4PrCzs3sxMq17u6hPeWdB0A+I9I6ZhmDy6YhEseKjqo8yYZJ3YmXLFY3B9i5jeEzKiqnzJTpMoJlgqAMtViqYlSblQOcDu6jiY0n1k2kpZZ7GXImzSUqSkBu6AVAJsDYak6mN8T2qkUq1op5YWpSiZi3spV3dVysuTA+mql18xBnKBYqEuWgcWBUo8kgZXJOrRVyt0jFDA4L6k1wQ4XLJICR+WhooNll1GcCdMllKFK3OYFgTqHLcRBLCcAtoG56D11V4D1h12boUIExQGgZ9Be5ZPDQRXK/S2YsLamqPnespVIWoLzZgb5tX6vrFKsXumHv5Tp4VUgBrD24PCDWaRmhyellk2uQVHojyNxGg802mEPYMOWsaRhMYkRwD149jyMjjj6aqMR3TdgBx5Nx5COV7WV0ufOzSxugMCbP5Hk7Rbq8TnzEZFEtoWAD+LawLNApQNi4isVRNuy3sBQmdiNPK4ZlF+WSWtSf8yUwxbTJmSpikzElKuo9weI6iM+SehbEpaizhExhydJjqe2NDKnSSicgKHB9R1B1B6iEyRcnR6v8AT9f/AGtpq0/zPmvEsTKizwLJh0xrYG5Mlf8ACv7lD7x5wqVmFTZP7SWpPXUfzC0ZXBx7PR/uo53aZBJnKQXSWLEeoY+xIg5gK5MlC6iapJWgHs5eZiSx9zw84Agxi5YUGhU1fIcmNyg1B0wYtW9yDm3LpDNVYhOTTyZBR2KQh2FisEneVxDtp6xUw7DpkpIqiEFKV5UhRuosbhOrCxa0a1mIrnKzzFFR+wcgOAiuSXwedpMDUrkiqlLGJ0S1KICUlROgAcnwAg7huxc2anMv9Wng4dRHhw84dMBwKXTo3Q6jqo6np0HSJpNmyWohjTS5EZGxk/LmVlTySbnzawg1gewYXLCpqlBTvlSQzciWNz0MN65bhopy5hlq6Q+1GJ6mfg57tPhXzVbJfIsHK+o5jy59RFbAsGNVUJRLBCLZi3dSNSepu3WHTbrDxPp847yLj7/Vvsi7QU8nC6YFf7RVy3eWttByAdv94G0os0pU+30g5LkyqaWEhpctHMt4kniTrChifyhpC/1MvM2ilFvPKzt5iFrHcdXVzQpQAayUpe1/c316CPBgExKe0nNKlgOSssSOSU6knRusByb4iVWnhBb8z5/n5nqNnZ0xIWcqEquCtQS45tyhj2DwhMuomTs6ZoRLyApukrJBVlPxJHdfQnNyhCFFUVK8wlzJhVoWJDcBmNgAPKOmbB4YUSlpcKLhAKdDlDkDmy1rvxi2PGlJGHPqZ5Yy8IcqWq7R+f50g0J4k0a1cSSfYfhASmpQguTpyLep4eGsQfKHiXZ4elrZgNLd5UU1LWykZNJG8ls5Pj1d209a+ZgDX90xeJeB2JadHD+bt9h9IywXJuzPgHpjaPCg8jHgjQYTDG0eAR6Y4BpmjI9aMjjjrOMUpkTcpdlXSenXwipKrgLuS9jb38jDbtLRdvLSlKV9oMynABTutuu7uQ5Fmt1hHM7KoAndNrh2PhFIO0JJD78l1Kfn4VZhLWRe57ofwvDxtfOYNCz8lvZiesA5iiUd4gaKUiwItqNHMGNs5m+0G90jqqIn1BvFcp53iaeoREgt1ECY8AZWbI082+XIrmi3+XT2hcxHYWdLvLImDl3VehsfWH5MviNIlCYzOKZvx6mcPJxqsp1pOUpUCeBBH2ww7A4a8xapks7oGUqFgX4PZ2hlxarlzCqUS4SQ78DYsPaLuEEFBA0GkBRopk1DnzRbJcR7INohUtoFVu1MmSDvZ1fRQXPmdBDGZRcnSD4MLOK7XyEKIBKyNcgt6kgHyeFbF9qJ09wTkR9FPH6x+L7OkVpWBzFJCjlQk6GYoJfwe8JuvhGyOmUVuyMNzttwQyZTg/SV9oAgViGLrqpuecpkpAcgWQgasOf2kiIEy5EnemzEzTwlyS7/AFl6JHqYlNV86Qx7OlpkquEgqUtQa3NZAI6BxrB2t99A+tjx8YlciCbtEiX/AMrLKD/ezGVM/hHdR4i8VqQzQpNTMBXchBmurMptQD3gl35O0EE1VNJ/Yyc6/pz2U3UIFvOCFLgM+rabNXlSdCQ5I/dSGCUwXJVUSccMm/qZnx9oInY7PmOFTVMdQCwPkGEdS2cmdjSSkMxygqsxc3OY66nQQBwvZGTKUF3WpJtm0fwH3wTrs+bKXAYFuYIcHrFcEG5WyGtzRcFGC8l2oxblf7B4RS+VucUy5Et+6EgjwT+MTYZRZ5stOrrS/gC59gYVflFxnt6tYeyCw++O1VWkieiTqUmKwMNuyOyyKoIkTXAnqDqT3kgaEeh9YWKKn7SYlHM38Br7R1z5OqELrUEWTKSpZ8hlHuoQMMeHJh1M+VFEdV8l1BQS5sypmT1jspqQoyQZaCUsF5cqt8ByCSz8BHBgI+tNtZaqihqJctiZkmYE8iVILMfvj5PUlgxDEH05gwkJXYs4tJWQqjBHhjYCKEj2MjIyOOPpCQqz8RY/7Qn7X4ARmmpSAh3Uzu795+WmjQxbJVEtdMjILpFg5e2qSeYLj0i7U1Hbo7JSGKypPZgpJCAbrUdVJum5Yi9uQjLbI5q0I2zu1EyjRPnIAVuy0kHi6uer7vM+EdBxbGEVUiRUy9JiA44pULKSeoMc6qdmZqKKtIGZMtSHI+j3kq6jW8LtJjk1FMnsllJlqII1BSq4cG2rjzjnk2z+w9SGjhm08XF+rn/b4f4HQp+sQhMJ9Ht6rSagHqix9Dr6iClPtnTnUqT4pP3PBlNMxrT5I+BklZhoX6H8YnRPexDHkYAytsqX+8I/hV+ERVu3MgDcSqYeFso8yb+0T3L5KRwZH1Fi7i81SKucpaFJQVAuPqpDnxZ+kNGz9ckIUoqGUB3ezRz/ABjEFVU0k5UEnmQOAGY+Qu0RpoFhLKXLBtuiYkv1LHL5vAvyiix87ZcfaEMdx+ZULNymX8KODcH5mKdFhkyb3UluKjZI5uo2iylUumTnmZJk34JQIUB+9NIe3JPH7KUyfU1hOZRKBqTuy0ePC3K5gKDfLL5NVDG9mJWWJlZKkWlkTp3BTPLQf3Qf2iuR0iCZg1TOPaTt1/jnqy+QBuB0aJZVQiRaTvL4zlC/hLSe4OpuekVVZ5hfeWed1GDuUeES+hPL6srLErB5Cf2tRmP0ZKX9Fqt7RpNPaLCZaCAAyUJdTD7SXck8zBLAtmpk1YK0lEsak2J6AG/nDxTUqJYZCQkdB+Xgcy7GTx4PbyxUwjYtSiFT91P0R3j4n4ft8IcLJYAABIYAaNo0V6/FJclOaYrKOHEk9ALmAdRtvKHcSpZ/lHrr7QUlEjKWTM7oM41igp5JXxNkDmo6emphpxtMtNNRn4kyUy1PqciU6nxc/wAUckq8WMwidPYgOJUvgpXh9EFnJ1Zod1Y+Kilkkq3xmzBn3khjxsCWPmIpifrRPNirG0u13+yC+GVQlSp9QdJSCEt9JX9AfWOP1E0rWpai5USSfGHPGNqBPo6enk7oUFLmkG73sWN2IAbiG6wuVuArlyxMzIMssynIJcJPcIf4xE8nqm2HE1CG0v7M0dlTOJsPAa+/2R0XYWp35qHZUyUUhXWxYfwhR8oTMICexSlJBYX8dTr1MEKszBLRLk5jNWsZQm6nB3crcXv5xqcaw7fkxKTlm3HSFKmE5GZKlqQECzIRIDJB4ArbSEj5V6Sl17GX2tnWEgKUeaiO9pxhyw2qmyEJFaUGqEpSiEEslBb9pwKywFrBlMY4ztdjRqJ6lE2FhHmpPdR6tpxuhZrhumzwOlyyogJBJPABz6CCzQx11KullSkKlLllScxJQUFRU5Aci7DhGqL8GPIvImfMJn92v+RX4RkMfzuZ9Ieg/CPIpRAcdj8U7Cf2aiMkws/AL/BWnpDvPpUpAV2ZmGwBfuhVlFtFbpIIPIcYQdpcK7KYSAAg7ySOZOg5kHTo0O2zteZsvJM76d0v8QIsq41I93hcn/pHQ+GAsbx9UmSUICE009SpCwSS0sJy5t45kKQVLudW0PBDq9np9KubLWnMkhiUbwcFwW11HKH35ScNIoyoDuzEkkfvboJ8TlEc2rMXqJRRMExRCkgEL3gCAzXuHDGx4GGcFOKZow6meF0gWpMYlUXf03KnTAZ8soeylSj7lJB9i/jBEUNATaqPO4a3iUs/SIuDN8dXjfPQHTeNi+guTYNzgw+Gy3eZMmEcAD6AgAe8UU7SSpSiqRIZXwqmKKsvUJ0fzhfpso9fBJoYsLwSUlKZcxCTNyBSgdQCbPyiDEdjUqLylBP7qnPodfWAOz+OdnPmTpuZalpYkM5JIJJfwEGZ22aOCF+bD7zDtJcGKE8r9SB9Rs2mQkLmoUoPfs1sknhmdOZL6W9o0EyZUFMqWkJSO7LRZKealczzUYOUO1kmYCmYMr2ZV0keP4wSpTLl/swkA8UtfzGsc035DDIsd3HkqUOy8qUHW0xXF+6PAcfOCKSBYMB0tAyv2kkpVlzuRqwJ9xaKEza6WO6lSj5Afj7QOEK98+WNoWwgXiW0cqTuk5lfRTf1OghXm47UT3ybqf3beqz+IgbKrJconMgTl/W3B5jvH2g230DZGPM3+BYxCtmVUwqyk8AlIJyjl/WNJtF2IecwPCWCM6uTt3E9T6R7OxOqmhkgy0cBLTkT/N/WKHzVrkgnxCn9H94G1eSjzyqopL7yxIpVTXnTCES06HQEjuy5Y4/7veLVEVKSSCQ4I8jrAysnKUzklrB+A5AcB0EEZC8ksHmw9YMm1yTxtNOPjsjlFUpToOUgguwIto4LgwQnYguq7JBAK0BYATZwd4m5bMWuXawblEE1DxLgyxLnoUdHY+dvvhU+Q5IcDThtGUS0o4tfqTc+5hw2XQhM2bObNMp0pEq+hWFpUrqQB7npABA3k+UD5tYpJUpJIKi1jrfQxqzJuNIwYWk7Y21mJBcie6wuclC7u6hoVA8WsPQRyOfrD1SAIkzKud/apXIlHVS1kDOr6qQMpJ4luEI09NzGGEWuJHp5JxlzE1pCywWzBJBbmx0PQx0n/juRUyiibJZWUujdCFHiyVHswSW3lB9dNY5zRy1KJyEZr2LXYaX49ARESq1T2ABHJx/tDNNsWEox7Y/fo+V/9ir/APpk/wDVGQjfpSo/vJ3/AO1X4xkCsnyPvw/COmbXd2R9cfYYkwP/AJwf4Q/1mMjIs/aeeuw7tj/4dWf4cv8A81EcQxv9kPrj/SuPIyLYfYJP3C+qPRHkZACemMjIyOOCdD/y8z66fuioYyMiMuz0cH/zPBBGj/Yq84yMgIaXQPj2MjIA5Zxr9lJ8PuibZb9qPARkZFP8Tz/82S7T/tE+P3QPGkZGQ66IvsjXpF+Z+zT4iMjInPwacHktS9I0GsZGRE1Mf+I8YCz+6r633RkZG+Z5EBm2/wD/AA3CfP8A0Rziv76vExkZGSXZuj7SCj76fERNV/t5n+J98ZGRTH0TydEkZGRkVMx/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6" descr="data:image/jpeg;base64,/9j/4AAQSkZJRgABAQAAAQABAAD/2wCEAAkGBhQSERUUExQWFRUWGRgaGBgXGBwYHBgYGhoaHBgaGBgcHCYfGBwjGhYYHy8gIycpLCwsHB4xNTAqNSYrLCkBCQoKDgwOGg8PGiwkHyQsLC0sLCosLCwsLCosKSwsLCwsLSwsLCwsLCwpLCwsLCwsLCwsLCwsLCwsKSwsKSwpLP/AABEIAOEA4QMBIgACEQEDEQH/xAAcAAACAgMBAQAAAAAAAAAAAAAFBgMEAAIHAQj/xABOEAABAgQDBQYBCAcGAwYHAAABAhEAAwQhBRIxBiJBUWETMnGBkaFCBxRScrHB0fAVIzNigpLhQ1NzorLxFjTSCCQ1s+LyFyVEVGOTlP/EABkBAAMBAQEAAAAAAAAAAAAAAAECAwQABf/EAC8RAAICAQQBAwEHBQEBAAAAAAABAhEDBBIhMUEiMlETYXGBkaHB8AUUQrHRUjP/2gAMAwEAAhEDEQA/AGhWHJnozAiWtrm1zcXA4W8YW8TkmUQFFYPRLg+BeMWibKUyEqF7kvro/LhB6VUdtLKJs1CT8WXUF7EfYT+MU9oOZC7IqnSUlMy/HRj9bkeUXaWVkKe0SpSSNQqz8uBjK3CRLURmmKa9ike3hePMNmITMIWklBDb1+d2A8I7cvAVCQSRJSp1SwE+O9bW446RCexMxqp0km6k8PXUGDtDQS2txO4EgjMf3T0eLGPbMomSQ5ylhqGIIDWbXwgKQJIHVuGU4IQEgBYBTPEzMw0e9j4C8B1VipUzsu0TMSCBnAIcedwYpz8EmIAJKS3mW5t+ET4ZIQpX6wPfTTrb8IIpdkpacf3ke4tBjCRp1DQMqU5JsssWdQvBjDwxbqYaQsTSpQ7RX7BSWXZuI/pFyrTfq8eIpErIClBHjCDooV8wEWAZoB4Ko5sxKCBchWuh5X15Q1YhhcsIdE5FnfMWfoOPtCJJKTP7MLS/APcgFg3PytDJ8AaGemmpKhnQCwLFLA31vA8olJWvtACX3RZ791uPeceUWaSYJbGZupbUe14q4picid+yUCpJsz30O7ZibAwoQzh+HoN0ulxpx/ppFtFAElySeT/m8J9JteJKwlZK0HvNcjRuQe0NVFi0qegFBJHUsfBuPlAars5MzEKgF06jj1hYrqqZNzIkpJADukPmbUBvGCk/aQSzMQZcosSM6go2bk+vUQJG0KFTUpWpSUMRmlISnLytqoe8UjHyI5eBTqpqzZyA+hsX4uIsYbUqSQlnfiLG/Pn5w8L2SkTkZg+9/ay3WHJ/tEG6C9rONYG1+EzaQhORISTZQU+a2rliLdBB3J8AUX2FsJxldLTzd0KzJGVObKc5ZJBu6bEX6Q1bGYaGVUkkqXuJHwoQlRfIOGZTknjbXWOXiiK1BR16cPF9YacU21VS08qnSg3kpJmfWD7ra2OsZZrbKzfjlvxbF3fP3cV+5c28+UEUykiUUrCVfrWLkJDOBwdiYCbS7QfN5siqTLKpSihZWWIXL5gC4UAQb8oU8ewXIcilBSVpCgU8UquPaIMUx1cynk06yOylJ7MWDm5YqPNiNLRF/YaY41wuz6AoawEAku93hB+WfEphlS6OnBXOqvgT3ihJBUX+FLAuosGeAOF/KrLkUqUzgozJbJOVt5LgBQBLkgagDh1gFs/tXOqsRqKskZFI7FDg7svMCEID2fKCSX1PMwMVtUyGWCjLgBf8BVX0pH+f/oj2OkfpNfNXrGRfYye5fH6jPjuzU2YVnMDfcSN1x15+8BKnAFSJnAAsQpVreHN3h7pMSBkImOm6WZX0h1gVi1Z2ycqwmxcBuMU5ZGM9ooVGXOjez712TrY8faJ0YUZqlKloLpZw/PkPKCsmQMwAGl2FouUygkruQ5IYdAOPlHUFzYHlSJqU5Ru3e50PMdYMypBUBmVwHX0i2UiYhmD8/SKqp6pSgOWh4f0MFCPkjn0aWFv5i1vAMdY3lUmWxAHPKMo1+lYHnxiDFMalA5wFBdxuganqbed4AYnPWZSFLUVO9szsPJgdIKVhl0HcawpQTZ1AEEHi34xDIn5VX0t0hYO0U2Ucq1ukWAJ0HBukWqXa6SosXfqGHrD06JWM06cCQR+XiqvEEsAhBWoqCbFwk9fWBtdPMxCcqhLQohJWxLJIzEhumh6iAON4/OlDs5XZulauzVlBUwH6xgXy2LEnSwd1Wi2VUWHcfT2aTNK2VpKC3CVTCkkDKLs4spg2hB4qO0dLTJpDOUkFW6Esd9RWCtC8yeD3YaC8Q4fXqXT1dRUnKoBKpZCzaegKT+pcbpYgltcxGgYBtpa2XNlSUoWFJSEqUpIIGYpBKlC57x1IeyuMAehq2Xmqr6YJJAUGzCwBytxPErOh4KfhAmtweamYd7s0IWkZiRYZ8uZMsBzqpIBazdSFTDsdVTpZCrqyqIBygkZybi3eCA3HTQRNXbXrWgy2zFYQH0c72az7rlbpIvZL8QCgDhhU5PZ56hSZZKylK0DOrdIBcAsrVy1w4GtgwyMJlsJqlBae92qFhne9075uRqPSOJDEVmWUZjlKxM4k52IfM7uUljzYHhBWh20rJKEoRN3EZiEqDjesdb6acBDCUdBxicFqWpJsTb063gBMmELg1gmMU1XSBQPZ1CSykHuqLOcn8Nx4RGmgCt4guCzGxvxJ6fkxWM+CTjya0OLTJbFCyku4ILHqNdDyi9U1x7XOm75SQXLHKHS7uR1eAylhK8ovfhpByhpiSslAIIGtjpYpPSzwZfIIms/FFlJuED6KEgH8+cFcTpu1VnU6pMxCUy1cZakoGRPLKoD/ADCKEzCQATmKklgbXHr90W6qsC6REsKCWBs/GW5TpxKVgfwxnz+1NGzS+5oAVtYldOmWr9rKZCesu7H+HusOhgFiFQESyogEjgbueFovzE9oresrgRZ+vRXOKNbOYETElXCw1/Axjvk9VRa4XYmTVrmLbUksB1PCOj7N4eJKEp5ceZNyfWBGDbMdmsqLlzuvqE/jDbIpmAjTE8+SrvstZ4yPOzjIuQHjA7yZso6yy4+wxXXFwJEmuKTZMwN62H56xRqMT7ALcHdUb5btowUbCFJRV8EYnMsnpw/PSMo8RCkA5dSTfxtAydtY8pSUJVmuAAAzFwSWu5gMvtMgClZUgAXLW8I6yqx/I1VGM5R3kpggivRPl7hzMwVa/h0PWOdKCE6qKj0De58It4TLm9qFSQpNjvFmvq76i0K+SmxRDdJKCpygoWQSC/wseZ5xPNrUKUygSBYgCwSA7vwgDidbNVOKSkS82+QHZQ0zkngcrxKKsZciRrdZ+krx5Qzpck1cmCcao8xM1FnLseoex4hmgaEBKTNW4QkE9CRw5kOw9tYawEmxSFDkS3qYT9uajKiWlKQlBWokJDAlIGU6uRvGOU+KBPGt1liixerqkqWQShPcDoQddSCXdsvA20B4STCpLKWjPNKSmUgXCUFTqzHmo6vawbMcxK1QbSplU6WvNJVcgKKU8Gdr6Dy14RWTikyc6lJOSxmNmJVLzJC05ybAoJLAh2N4jtbHUkgrtFiKRTJpJZURmdhvA3KgX/tFEuX1JL8GgOvDUmSpUyYqTLTMVLQrslTAGSDlUU91e8NdbljwkrK9AqEiWiVKCXYLUpKVZhYrOo1fl1a5XqisW+pcE3z5iODBYJcN1h0hG7JKkyyVkAC6coSpxxzEum4s1iGtY3aqpdvsjUzSdb+N9LD2tGrQQFiWk5ApizlOlnY29FHW7RoZgsMos9w7nxu1unvGvbqy5cysrvlcs/NtHtGme+pjji2JgLDQ8wSxtZxz1v18z07ZfaBM+lKZpdaBkWSkOfoka3a783jlIV6ww7F4r2VSkKO7MGRT6F+6/mG84ZOmCStHQ6YSkSStCQN6xIc8RxvqDygnQ068pUpkklw92Hqwjafh+7KQiyQcywDcDiOJL3HnBR0sX0bjf2h3KyVUBBLStbCdmUzMwPoTbg0EjSBacihm6Ja3hwgTiGIiRNaWBlYPYXPHyvFmXtbYACxdyBd4MouS4OjPa7Au02GfNgM53FFgT3wWJFhqGGrxmzuzU2vmrkpUpBQkL7ZQcXLAKDuc282h3TrFDFdoEiqldugEIRNVlmJ3c5BAJexUlrAgsXdiI7L8nuHCVRoWUlK5wExeYMoZg6EEcMqMobm/OMrxKz0YayaV0hWxDAAhSgL5LP8AjA9FPdoeK+UBKnLPxnKPEkF4W6enZJVFEiDkVPm45RkS5DGRSidhP5Q8blU6ZUxS2WySEjeUxYOwcm+X0irtFJFemXMFTPp5SkpVlfIpX8Ac/wAyYr1M+YtNyABdmAvzfUnqXgRs/VTlBRqUJSoKUwlnMMnAk+vLwGkR+p8GhYFF3J/kFamkXMOWVNyI4snL6ML+0Dq3DkS1lJUuabaBnfmTFqsxpJAEtDkG1nux4DWxMQ19CssZk5IcXGhHIBIh43XJKfu9AOXUlHdEuV/nX6+sbU+LLYhJUtZNlZXPJgw3Y3TLkp0SZh4FVkv4ceOsWZVbNDsMqTqAnLxBHU3Ec5IP0m1bF/Ee1CnmBYOjq1PH74mpK/QH8/l4IbQ0szIFKB3SHfg+nEtrpAymkOIZtNEUmnQaoZgK0g90kA+BIhU+VilKJ0hIO5lV3dXJA7ri9uLa68YPygUaeUU/lPo1VCJUxAKggnQguhYckg3GVSQG/eiPku+jls2aWAZg9vHx4tB9a6c0+ZCR2hA3HU4HG5TvMdW6aDQTOw1SUIKnCVB0lTgEG9swAcjTged3itOmHLkbTrxe7h2fhDkixieMKn5E5puVKQN+Ykh/4UJsODuW9IqyqR43oqdzBVMkCEk6KwhYMNDGhozBjJGJkXiTnRpWFMDCgMYvDy1oYBIETIow0L9Vj/20RQMpixEbSy2hi/jVOyooykPYa/bGiMrVmKcNsqOn7M7WK+aAEOoJyku3xEkqcsSSo84tfplcwFifL/b7oVaKmMunQCLkjMCTre1vxg9IppjXsl+TA+A4+8aIrgxvss1FWpO7NDjkdQ/IxWrMaTSyFTZYGdNpajrmW4c3uQDY8GduBwVz7ixmTwfUeBihtFUqnS1oMlEuWziaWKlzU3QlG80sEO+VLtYkvBye2gwXIN2WUa6toadac57Rlkm6kg51KUSDm3QskcSo3GsfUSVlmUADfTk5A9mjgn/Z9wrPXzpx/sJTD60xTP8AyoV6x3o3UrwaM5cBY4dxKfFR87D7IommAo1KOpWAIt4wp1q6W9LRFXBqJH+J9xgrsd9FP9EzPoGMiT9Mr6RkPbENMDwmVMIM0k8ClRysdGZJ++LeEUolzJ9OQ6VJLDmQ9vt9IV6RAQrPmc6lRtcff1MNVZUgTpNQnurCXI9CPY+sIkHI78iHP7Ra1CUnKElxwOmU348Y1p8JUC6y76/7w612DNUqKTlHe6MTFqRgsqx7x+/no3tBY0Z0uBVo6C+4m3P+sEqfB3O+bcQP6wRysW0aNTOA1MLQHNsFbSYWlMpQANwWABLqGhJ/HlCjQIjoNfOCg1yCzm4SmzHrCNkyKI5EiOvwCK8m9SLD8/nSLgo1T5W7KUoCWpKpnwjdIAZwFeogTiVQyG4n2gRilQVFMsk9mJaGS9jnGZRbR8xI8onOWxWbdNpnqZuKdUrAe0M3s0SwtaMwQ3ZM5BYbz8A6dCPpGxaF6TIXPNkpHMgZR6CzwQxTBVknIysocub5U8n4AcBBvBaJCZCFZggqSFXCiku3EAqQR1CgeaWuyla4M88TjNxYMkYX2Y6x5MTBDHZ+VGaXNkr03UlRVqzkFIa9usKf6VXzBjnFnKaiw0EmN0wKk40fiEFKeuQoWN4hOLRtxZIy6ZYCokQ8eJWlIdRAEVl7Ryk2SCo9BE1FvotKcY9szEcN7VLDvcPGItk8OzAzXAyqyh3sWBcNcmI52MzUEL7IpAPxWc2/EQw7B0yqjNLQA11Noe8A6uGiuB4GNONbfcefm25LcfgvYfTJmLQlVw91LsOZLcT4mG0VGUFPZgs1uAHQHURYp9lxKI/WpzFmTl14XDm3B+sUqqRcJQpg7d4AC/FWsalKLZgaaFavlpRPUhJJCSGcMWIB09vKBOIVx7W/clIzAHTtZhAFuYRLKv4TD3jWzqiQoJCg4yhyX3XcTPhLghjY7usc82spFSUELd1rmKD2O6lEq/gVffxgOSaGjFpnVf8As84QJeHzJ5AzT5pAPHJLGUA/xFZ846YhTFR4AGOQfIPi/Z0U/OSUonWGuULQklhyJS7eMdWmVSVSVLQoKCrAiIqSfBZxfYDqi4JiWuQ9CkcQSfQkffEFQbRrWzmkSvFYPm34w0QyAPbGMiXJHkMLQtTK81U0rTKSkhml6JWniANEqYC+nOHujlhVAEguZd7Ahgq7MRqDaA0rAEpzWAI0Cr+wZ/MmL2zeMS1Tuw7TMVoKbISlIPws3JhaGq+iT+GMcuoCpUpfEjKfLnEdRMIG6Nfb14RVww/qpsslig5h+fSIv0gphwZ+V/E9OUSY8eSpOqDxtzgVV4whPd3lch+Me7ST0rIJdwC4Se8HsT14FhygEFrWCJaMo5j71HxgXZojFLsIVG0s5I7uUWy2uDqWeBOI4jmWqYrVRflFqnUiU6piyrolm/mOp8IC47XpWsEDK9gHf384aMXfImSUa9JLnzvzIf8APrFavoHpTNGslSQr/DWS/orL/MYip6tgB+eP4Qc2apu37aQTZctQI1dtAORs8LljcWh9LlePIpfyvIj1U4djM4kAgg8fHmIY6KmE3CZax3paAm3S32AHzharqRgUsQQSOtuBeGXYtjhinuy1JIfhZQ91ERmitq/E9HWT+pNOq4r76Od1tUS5BKVcWJHj5OHgWo+/5vDRjOChSiU2LvANdAtLhrGNW5M8p42ismdYBos0lOVBS3AZg2hJLNl8nPkYilYctRCQm/iBB2mwns2BVme5DEBKtCGPG2sBtBhBtgyrlMoBRJBBLk8QDa3MsPOJ8Flf95k5XGpNtBca8oJ1lAJiOoNoG0VPPkrzIAJ03rgjkeLeETjJVyWy4pp+nlMkx6oKpiio2N0pA5nXqSEf6Yf9maSZRgy5bdqpIC8m8QxJyjlckPzHSFDC8DWZgmzFbwUF7tt4F034AMGA5CO60eyy+zllK5dkpI3lK4a3SWPhDqacuA49P6Xvltsp4d25lfrQJbDvEuW4FR4HzgDjmzKkoMyWszB8YYtY6pDuwvxixtfJMspzzklSrISVK7Nxdlboykh2dwW4QtyMWnompdSkqSwy8ADqG0aKRXNozZccoLnleGugzge0Spacik5kcidB06dI5vt9jBn1K8qcspBEtHJhvK8HKk+ghlMxa5gUoukKCjwAAJJtpwhH2kxQT5xWlKUp5JDBzc+J0BPEiGmkiMLHb5G5v6uuS/CQr07UH7RHaZNN2NJJlmymClDqq59y0cP+Q056+ZJPdmyr/wAC0k/5SqO7Y/N3gOQiEY+ps1OXpUQVOVaIqkvTD92YR6p/9MazVx5IVmlzUdAoeKT/ANJMUQjBrmPYx4yCcQVe0SZakAIWUrAYk90NYJCRfLbyjJQl06kzAEg5gblmI0YDxihUEy1BswewzBiQd+WSAbPvDXjGlTOTkBN8pe4e3/tUk/wxbauzLbHpZSKoH+znp9QsfiW8oATJKklSUpG6S4fKSoaE9LEX4RdpK0TqKXMSXMpWXy1H3+kV8Zb5zmPcnICr6O1/cH1ibXDGT5BuH1i5mZ5bEHd1LjpzFoGVdPNWohSkhuCHmHpuhkJP1i/QwbocDQ+ZMxRDqy7xYG+oe5BNwbHwiKThSVKW5KVJ78tyEtZlgfEk+1hydEU+LB6Ng1zHWueGB3UtvFmOVQdkH20MLOLSwMyUoVLCVZSlZ3sxck8hpZresdWwzKE5UJ4MU/nj1N4DbU7NSZ6gkzUomAZs5+GWDftQ+gcsS1zbVoFtlUovhnM6BalEJAJUTYAOT4NrZ4OYZiPzKpSo783QSEb6i4L51OyPC55iIsVx2TTtSYYkrmLGVdQRvrfVKD8KbaBhzeLGC4WijYrWFzlgZlcEj6KSbl9SeLDzSeTc6R7Oj/piS3Ze/j/v/AljGzC50mZVTskhbFWQbwIAclagwzdUhvHWKNJhKqSRNlTMuZWWZuOQysw1IF928ENq8Z/7nND/ANmR4kj+sVtqK4FQHEykX8gW9yYlJJPgfWQcIpP+IUa4vAuYkRdq1NAuesxz5MMWkuSMjeSBa8G5rqcqLqtfmwaF8KtpFiVVqcXLjnxEMuEJabDNJIdJjE95jEMuv3GS+t49E1iHDRBpmtTSDaGSl+AufAawLw3Dq2sliYucpMtQffmFmLiyAdAzXaN6rGESEEzAFkghMsnvPa/QO5hFNWsoEsrUUJsEucouTppqSYtjhatmbLqXjl6aHWooqCnCgqpMyblUEiXcBfDNldr8CYNbEVKalXzWcpixMlepQoXKCOKCHLcCHGpflcPWwSia2Q3NR8sinhpLY04l9PleoxZY5OeLX6hrFcJWkrkTHCnykhjZtUtZiC9+BhInbJTgthlKfp5mHgRz8LR2XarD+0QJw7yGChzT8JA4kEt4HpCeQSQ1242Leeg00EauJHicxYW+QLCpcqqq1rP61EpAT9VSldoRzYol369Y6FXVGdRMcw2Bq8mJyUApzTMyFJu5lqBKtNBug3YOBHZKzZwHuK8j+MI0kx4y8sWZqohkz8qwYuV1CuWWWG68D4HjA6amHSA2W/miOZjyKfbmPYO0FgquwfJTIWha15nBK9UzEgKSGHduCwc2gRLqHBB0I06Xsf4VKDdINUmaUVy1gqCxeWm6syRmSocAoWP3QITSATil8ySykFOikKdQI/zjxtHY5enklKPIc+TieSJ9Mr6JbxTfycPBPEZOenSTrJWUn6qr8eoMUpM1VBOlKAGSYUhROtiAW5OGPnDBNpWnTpVmmJJS+jjeSfb3gN27O6EuZiyqapd1LlzACoEMSdMw4ZreengxT5BnZFySO0F5ah8QOqVDkdGOl+oKhtBSrVlITmYpSCDqSSAnLrqBfi8PeEYf8ypwgl5yxmVylg8E8ief9IWrquyqXDb6JJ2HLUBLQrLOUz5S6ZZa7E6s5+y8IG34NJIMqWoqClfrJhO/OmXdSv3U6JHnrHRK6r+aSWf9dMF/3E/cT+dI5j8oc4z5VOhNypRA8eEJklSpHt/07TNL68193/Qd8ldAldRMnTR+qloL/vE6ISeBLXPLxgftljpm1k1aCySs5QNAAwAbwAhtwykEmlElGjXPMnUmOY1waYsclKHoTEpR2pIrg1Upyk/y/P8AcJVeNKmSSlRJtBCrxczkSlHXs0A+KUgH7IWEK4RYpJ27l5H2MTDqpuaTYUM7MIo1CuAjwLvGqw+kMjznwQIExIsXHWJJU3UkMeTO/n90TSls4ItG8sObCObKY1ybSFl2lpDcVEfYIt/MwlWdRcjUn8+0TSDkTcB+HGKWKT/gfxiTZqhDfJRQIxqaVqznw8E8Pz1iSiwlKFSlVaVolTc2VrKOXKym1yl294lp5+RaVMDlLsdD4x7tJjcyqImTCN0hkgMEjiB7axWE+Nomq0nrc11X8/QM0+MUUgp7CjC1O+accxcaMDmbyIhh2BwtSpiquZYrz5Bw3jvKHR3A84XtmtkVzag9uhSJaBvcH/dB+1tOkdLpmSAAAlIACQLAJGkGKcnbEzTx4ouGPz39xvjVWhFPNK1ZUlCgT1Is3V2aFihWZtOlQH6zLMJSGDiWQFLSOI3kuALXOmi7tttIKiYEILy5ZN/pK5+A0HnFnZ+p/wDmFFLcHs5K1H90zUzFK/yqlw8ZXInlw7NMt3ba/DhkeDbUy6KslTVAEJWjMRc5Q4XoLslZIHNo+lu0dOZLKcOL2I1F+sfIBw4zpyuEpDPfTNvMHuSSTcv1JjpGynyuTaHsqeYjt5AGVISQJktIFshLBSQLMo+YZopd8nnyg4Nxfjg7WMTkzHQogHilX9dYE4ps4g3lKAP0FHXwJ084DV+N0eISe3pZyVKDOnRXgpJuk/bAJOJTk/ET43MMnQlWHf0HP/uz6j8Y9gR/xPP+kr0jIO47aHNpsbppCwJZBmMN0AkFu6c3BQZnu4sdBCzhdamYspWEyypRVLUPhWSCQeGVRFwAA9+b20SEzAnKnMSkDRyRAmdQolKPazUjklDLV5/Cn1fpE3b9oj47CW34Jpg39kQdLhiAR6FB8jBilxLPIpKkagBKv4bX8mgCdrpE6RMlLSpS2SlAAK1TAykqJIAGYJLvawHKPPk+mqm006kV30kLQPNj9oPlFV1TF76GWho5cqqnKmBJyb6HNzqRlHWwifCsQQszp8zeKFMBzWEhVugzJ9RFDHkpUtElABmjKjOHBK7JAJHwjRoBbfzRT55CJqkZUJJL5nNiVEAizgOOg4WhW9qv5N2mwvPNQStLv9wbtntKSVEkkm5sQ3QW8oF7Hn50Jql//T5VI8Zjp+x4S6jH56TlUpibhQ3sw6K/2MP2zA+bUzKsZgzzCePG/gG9IzxW6XJ7ms1cY4dmPjxQP2t2j+bp7KV+0IufoA8frcuUc/B1/OsE9psUFRPVMT3dE/VGhPjrA0Si7tZg56wrdmbHjWNIyNkLYv6+EaERiVwCrV8Mv5nEYmZFaWtvCLSJD3EC6Mksbuj28WUTwgOQxjxEuK+JHLLgXudBUNqsmm48CN0OeZGhiqtb3NyYpSJl+WntBWgoVzlpSlKlZlXIGge5fQQH3SPR01Qg5yKKjDlsTs5Kny1rnS8wJKUkuxBF2Ghbnzg5K2cpZWY9mlkqd1b58nf2i7QY6masoQhSRLzhRIDBSSkBIUklJcElgSzMWJaKxx82zBqdapxcYohn4kiTLZShuuVnr15l+EKNTtzNmhSJUtszpBupTHkB8TekL89BSlUwoM0qcm+UJe5JykqPsIryMXUBlpULStXeUnfV9VDDdHXUw7jJ/YZYzw4+fc/0ChnSqQDtpfazzcSiWRLHAzOaiL5eWrPE2zdQsKqK+adUrQgn45q7AIHJIDdB4GKtNs2E/ra5ZSDfswrNNmHkb7oPN38IhxbFlTeARLQGly091A5DmeZjnUVSDFTzy+pk6X8pAutrspIS4U4c6MGFh/WNJleXOXUhidTpw6RQWpy5jcgm/B4dKlRjyT3zcvlk1NWrlqC5aihQ4pLHwtqOkOOD/KbMSAKiX2g+mjdV5jQ+TQjgxIqe4AYMLWf11gkzqf8A8SqT/wDJ/J/WMjlLx7HBs7JtFi9RLTkSnIhi6UWT58V6/EToYUZtWVd4l+XCOxVOz8tcpQNytJCiTdiNY4xiNGqTMUheqSz8+RHQxaEuKISjzZelLKklQUUqQL8AUkZTpc8iG08YePkxw5UmVNrFWcGXJDEZj8S25D7jHPsNLzAm++yLNxIZo6RjdSopQjtMglJypCAMoHC2tvEPCykl2b9Jo8moTePsO7MU3aVXaK7soFZJ0fhf38o5PthtH282Yv6SlEA8ATb2g/8A8f1FLSTZGVKytT9qFfCSHSpBc3SCHzcYTKrFKed+0lmUv6SLjzQfujNmmpdHs6DTS00ZfU4k+Pw/n+gUmkE1aUJtmUkDjlJLPBfHcfm5PmsxJStNpivpgd0joqxPpGmAUg+eSQFAjOC/1d7y0iptTU9vUTJid7eZLcUpsG8g8JF8Es+O8l10rZVo5aVKCVqype6uQ8422gxhJUJci0lDAHjMOpUSeD/nlbp8Rp6VRYdupSCHswKg3lr1MBqDB5s5+zS4Fio2SPPn0EUjGuWYNRn3tKBM73iNUWZtF2W4VpURq3DpEC0xLp0epF74KRvIXdjpBulSEp1hfRFhSiRYm3CFkjtrkrXYYXNHOBGKVechI0ERISTreIABnLaR0UkTnGXF+WT0ZRfPm0OXK3e4O/B9Yefk9ryVmUeAKk9LgEe4PrCzs3sxMq17u6hPeWdB0A+I9I6ZhmDy6YhEseKjqo8yYZJ3YmXLFY3B9i5jeEzKiqnzJTpMoJlgqAMtViqYlSblQOcDu6jiY0n1k2kpZZ7GXImzSUqSkBu6AVAJsDYak6mN8T2qkUq1op5YWpSiZi3spV3dVysuTA+mql18xBnKBYqEuWgcWBUo8kgZXJOrRVyt0jFDA4L6k1wQ4XLJICR+WhooNll1GcCdMllKFK3OYFgTqHLcRBLCcAtoG56D11V4D1h12boUIExQGgZ9Be5ZPDQRXK/S2YsLamqPnespVIWoLzZgb5tX6vrFKsXumHv5Tp4VUgBrD24PCDWaRmhyellk2uQVHojyNxGg802mEPYMOWsaRhMYkRwD149jyMjjj6aqMR3TdgBx5Nx5COV7WV0ufOzSxugMCbP5Hk7Rbq8TnzEZFEtoWAD+LawLNApQNi4isVRNuy3sBQmdiNPK4ZlF+WSWtSf8yUwxbTJmSpikzElKuo9weI6iM+SehbEpaizhExhydJjqe2NDKnSSicgKHB9R1B1B6iEyRcnR6v8AT9f/AGtpq0/zPmvEsTKizwLJh0xrYG5Mlf8ACv7lD7x5wqVmFTZP7SWpPXUfzC0ZXBx7PR/uo53aZBJnKQXSWLEeoY+xIg5gK5MlC6iapJWgHs5eZiSx9zw84Agxi5YUGhU1fIcmNyg1B0wYtW9yDm3LpDNVYhOTTyZBR2KQh2FisEneVxDtp6xUw7DpkpIqiEFKV5UhRuosbhOrCxa0a1mIrnKzzFFR+wcgOAiuSXwedpMDUrkiqlLGJ0S1KICUlROgAcnwAg7huxc2anMv9Wng4dRHhw84dMBwKXTo3Q6jqo6np0HSJpNmyWohjTS5EZGxk/LmVlTySbnzawg1gewYXLCpqlBTvlSQzciWNz0MN65bhopy5hlq6Q+1GJ6mfg57tPhXzVbJfIsHK+o5jy59RFbAsGNVUJRLBCLZi3dSNSepu3WHTbrDxPp847yLj7/Vvsi7QU8nC6YFf7RVy3eWttByAdv94G0os0pU+30g5LkyqaWEhpctHMt4kniTrChifyhpC/1MvM2ilFvPKzt5iFrHcdXVzQpQAayUpe1/c316CPBgExKe0nNKlgOSssSOSU6knRusByb4iVWnhBb8z5/n5nqNnZ0xIWcqEquCtQS45tyhj2DwhMuomTs6ZoRLyApukrJBVlPxJHdfQnNyhCFFUVK8wlzJhVoWJDcBmNgAPKOmbB4YUSlpcKLhAKdDlDkDmy1rvxi2PGlJGHPqZ5Yy8IcqWq7R+f50g0J4k0a1cSSfYfhASmpQguTpyLep4eGsQfKHiXZ4elrZgNLd5UU1LWykZNJG8ls5Pj1d209a+ZgDX90xeJeB2JadHD+bt9h9IywXJuzPgHpjaPCg8jHgjQYTDG0eAR6Y4BpmjI9aMjjjrOMUpkTcpdlXSenXwipKrgLuS9jb38jDbtLRdvLSlKV9oMynABTutuu7uQ5Fmt1hHM7KoAndNrh2PhFIO0JJD78l1Kfn4VZhLWRe57ofwvDxtfOYNCz8lvZiesA5iiUd4gaKUiwItqNHMGNs5m+0G90jqqIn1BvFcp53iaeoREgt1ECY8AZWbI082+XIrmi3+XT2hcxHYWdLvLImDl3VehsfWH5MviNIlCYzOKZvx6mcPJxqsp1pOUpUCeBBH2ww7A4a8xapks7oGUqFgX4PZ2hlxarlzCqUS4SQ78DYsPaLuEEFBA0GkBRopk1DnzRbJcR7INohUtoFVu1MmSDvZ1fRQXPmdBDGZRcnSD4MLOK7XyEKIBKyNcgt6kgHyeFbF9qJ09wTkR9FPH6x+L7OkVpWBzFJCjlQk6GYoJfwe8JuvhGyOmUVuyMNzttwQyZTg/SV9oAgViGLrqpuecpkpAcgWQgasOf2kiIEy5EnemzEzTwlyS7/AFl6JHqYlNV86Qx7OlpkquEgqUtQa3NZAI6BxrB2t99A+tjx8YlciCbtEiX/AMrLKD/ezGVM/hHdR4i8VqQzQpNTMBXchBmurMptQD3gl35O0EE1VNJ/Yyc6/pz2U3UIFvOCFLgM+rabNXlSdCQ5I/dSGCUwXJVUSccMm/qZnx9oInY7PmOFTVMdQCwPkGEdS2cmdjSSkMxygqsxc3OY66nQQBwvZGTKUF3WpJtm0fwH3wTrs+bKXAYFuYIcHrFcEG5WyGtzRcFGC8l2oxblf7B4RS+VucUy5Et+6EgjwT+MTYZRZ5stOrrS/gC59gYVflFxnt6tYeyCw++O1VWkieiTqUmKwMNuyOyyKoIkTXAnqDqT3kgaEeh9YWKKn7SYlHM38Br7R1z5OqELrUEWTKSpZ8hlHuoQMMeHJh1M+VFEdV8l1BQS5sypmT1jspqQoyQZaCUsF5cqt8ByCSz8BHBgI+tNtZaqihqJctiZkmYE8iVILMfvj5PUlgxDEH05gwkJXYs4tJWQqjBHhjYCKEj2MjIyOOPpCQqz8RY/7Qn7X4ARmmpSAh3Uzu795+WmjQxbJVEtdMjILpFg5e2qSeYLj0i7U1Hbo7JSGKypPZgpJCAbrUdVJum5Yi9uQjLbI5q0I2zu1EyjRPnIAVuy0kHi6uer7vM+EdBxbGEVUiRUy9JiA44pULKSeoMc6qdmZqKKtIGZMtSHI+j3kq6jW8LtJjk1FMnsllJlqII1BSq4cG2rjzjnk2z+w9SGjhm08XF+rn/b4f4HQp+sQhMJ9Ht6rSagHqix9Dr6iClPtnTnUqT4pP3PBlNMxrT5I+BklZhoX6H8YnRPexDHkYAytsqX+8I/hV+ERVu3MgDcSqYeFso8yb+0T3L5KRwZH1Fi7i81SKucpaFJQVAuPqpDnxZ+kNGz9ckIUoqGUB3ezRz/ABjEFVU0k5UEnmQOAGY+Qu0RpoFhLKXLBtuiYkv1LHL5vAvyiix87ZcfaEMdx+ZULNymX8KODcH5mKdFhkyb3UluKjZI5uo2iylUumTnmZJk34JQIUB+9NIe3JPH7KUyfU1hOZRKBqTuy0ePC3K5gKDfLL5NVDG9mJWWJlZKkWlkTp3BTPLQf3Qf2iuR0iCZg1TOPaTt1/jnqy+QBuB0aJZVQiRaTvL4zlC/hLSe4OpuekVVZ5hfeWed1GDuUeES+hPL6srLErB5Cf2tRmP0ZKX9Fqt7RpNPaLCZaCAAyUJdTD7SXck8zBLAtmpk1YK0lEsak2J6AG/nDxTUqJYZCQkdB+Xgcy7GTx4PbyxUwjYtSiFT91P0R3j4n4ft8IcLJYAABIYAaNo0V6/FJclOaYrKOHEk9ALmAdRtvKHcSpZ/lHrr7QUlEjKWTM7oM41igp5JXxNkDmo6emphpxtMtNNRn4kyUy1PqciU6nxc/wAUckq8WMwidPYgOJUvgpXh9EFnJ1Zod1Y+Kilkkq3xmzBn3khjxsCWPmIpifrRPNirG0u13+yC+GVQlSp9QdJSCEt9JX9AfWOP1E0rWpai5USSfGHPGNqBPo6enk7oUFLmkG73sWN2IAbiG6wuVuArlyxMzIMssynIJcJPcIf4xE8nqm2HE1CG0v7M0dlTOJsPAa+/2R0XYWp35qHZUyUUhXWxYfwhR8oTMICexSlJBYX8dTr1MEKszBLRLk5jNWsZQm6nB3crcXv5xqcaw7fkxKTlm3HSFKmE5GZKlqQECzIRIDJB4ArbSEj5V6Sl17GX2tnWEgKUeaiO9pxhyw2qmyEJFaUGqEpSiEEslBb9pwKywFrBlMY4ztdjRqJ6lE2FhHmpPdR6tpxuhZrhumzwOlyyogJBJPABz6CCzQx11KullSkKlLllScxJQUFRU5Aci7DhGqL8GPIvImfMJn92v+RX4RkMfzuZ9Ieg/CPIpRAcdj8U7Cf2aiMkws/AL/BWnpDvPpUpAV2ZmGwBfuhVlFtFbpIIPIcYQdpcK7KYSAAg7ySOZOg5kHTo0O2zteZsvJM76d0v8QIsq41I93hcn/pHQ+GAsbx9UmSUICE009SpCwSS0sJy5t45kKQVLudW0PBDq9np9KubLWnMkhiUbwcFwW11HKH35ScNIoyoDuzEkkfvboJ8TlEc2rMXqJRRMExRCkgEL3gCAzXuHDGx4GGcFOKZow6meF0gWpMYlUXf03KnTAZ8soeylSj7lJB9i/jBEUNATaqPO4a3iUs/SIuDN8dXjfPQHTeNi+guTYNzgw+Gy3eZMmEcAD6AgAe8UU7SSpSiqRIZXwqmKKsvUJ0fzhfpso9fBJoYsLwSUlKZcxCTNyBSgdQCbPyiDEdjUqLylBP7qnPodfWAOz+OdnPmTpuZalpYkM5JIJJfwEGZ22aOCF+bD7zDtJcGKE8r9SB9Rs2mQkLmoUoPfs1sknhmdOZL6W9o0EyZUFMqWkJSO7LRZKealczzUYOUO1kmYCmYMr2ZV0keP4wSpTLl/swkA8UtfzGsc035DDIsd3HkqUOy8qUHW0xXF+6PAcfOCKSBYMB0tAyv2kkpVlzuRqwJ9xaKEza6WO6lSj5Afj7QOEK98+WNoWwgXiW0cqTuk5lfRTf1OghXm47UT3ybqf3beqz+IgbKrJconMgTl/W3B5jvH2g230DZGPM3+BYxCtmVUwqyk8AlIJyjl/WNJtF2IecwPCWCM6uTt3E9T6R7OxOqmhkgy0cBLTkT/N/WKHzVrkgnxCn9H94G1eSjzyqopL7yxIpVTXnTCES06HQEjuy5Y4/7veLVEVKSSCQ4I8jrAysnKUzklrB+A5AcB0EEZC8ksHmw9YMm1yTxtNOPjsjlFUpToOUgguwIto4LgwQnYguq7JBAK0BYATZwd4m5bMWuXawblEE1DxLgyxLnoUdHY+dvvhU+Q5IcDThtGUS0o4tfqTc+5hw2XQhM2bObNMp0pEq+hWFpUrqQB7npABA3k+UD5tYpJUpJIKi1jrfQxqzJuNIwYWk7Y21mJBcie6wuclC7u6hoVA8WsPQRyOfrD1SAIkzKud/apXIlHVS1kDOr6qQMpJ4luEI09NzGGEWuJHp5JxlzE1pCywWzBJBbmx0PQx0n/juRUyiibJZWUujdCFHiyVHswSW3lB9dNY5zRy1KJyEZr2LXYaX49ARESq1T2ABHJx/tDNNsWEox7Y/fo+V/9ir/APpk/wDVGQjfpSo/vJ3/AO1X4xkCsnyPvw/COmbXd2R9cfYYkwP/AJwf4Q/1mMjIs/aeeuw7tj/4dWf4cv8A81EcQxv9kPrj/SuPIyLYfYJP3C+qPRHkZACemMjIyOOCdD/y8z66fuioYyMiMuz0cH/zPBBGj/Yq84yMgIaXQPj2MjIA5Zxr9lJ8PuibZb9qPARkZFP8Tz/82S7T/tE+P3QPGkZGQ66IvsjXpF+Z+zT4iMjInPwacHktS9I0GsZGRE1Mf+I8YCz+6r633RkZG+Z5EBm2/wD/AA3CfP8A0Rziv76vExkZGSXZuj7SCj76fERNV/t5n+J98ZGRTH0TydEkZGRkVMx/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371" y="3962398"/>
            <a:ext cx="1411069" cy="1411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9"/>
          <p:cNvSpPr>
            <a:spLocks noChangeArrowheads="1"/>
          </p:cNvSpPr>
          <p:nvPr/>
        </p:nvSpPr>
        <p:spPr bwMode="auto">
          <a:xfrm>
            <a:off x="2756413" y="5437522"/>
            <a:ext cx="17209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Zakiuddin Shehzan Mohammed</a:t>
            </a:r>
            <a:endParaRPr lang="en-US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831" y="3958769"/>
            <a:ext cx="1370218" cy="1411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9"/>
          <p:cNvSpPr>
            <a:spLocks noChangeArrowheads="1"/>
          </p:cNvSpPr>
          <p:nvPr/>
        </p:nvSpPr>
        <p:spPr bwMode="auto">
          <a:xfrm>
            <a:off x="4992118" y="5437522"/>
            <a:ext cx="113364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Gundeep</a:t>
            </a:r>
            <a:endParaRPr lang="en-US" dirty="0"/>
          </a:p>
          <a:p>
            <a:pPr algn="ctr"/>
            <a:r>
              <a:rPr lang="en-US" dirty="0" smtClean="0"/>
              <a:t>Singh</a:t>
            </a:r>
            <a:endParaRPr lang="en-US" dirty="0"/>
          </a:p>
        </p:txBody>
      </p:sp>
      <p:sp>
        <p:nvSpPr>
          <p:cNvPr id="27" name="Rectangle 9"/>
          <p:cNvSpPr>
            <a:spLocks noChangeArrowheads="1"/>
          </p:cNvSpPr>
          <p:nvPr/>
        </p:nvSpPr>
        <p:spPr bwMode="auto">
          <a:xfrm>
            <a:off x="6464566" y="5437522"/>
            <a:ext cx="146023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Seunghoon </a:t>
            </a:r>
            <a:r>
              <a:rPr lang="en-US" dirty="0"/>
              <a:t>Park</a:t>
            </a:r>
            <a:endParaRPr lang="en-US" dirty="0"/>
          </a:p>
        </p:txBody>
      </p:sp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655" y="3962399"/>
            <a:ext cx="1060056" cy="1411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Prerequisites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Passion for computer </a:t>
            </a:r>
            <a:r>
              <a:rPr lang="en-US" dirty="0" smtClean="0"/>
              <a:t>graphics</a:t>
            </a:r>
          </a:p>
          <a:p>
            <a:pPr eaLnBrk="1" hangingPunct="1"/>
            <a:r>
              <a:rPr lang="en-US" dirty="0" smtClean="0"/>
              <a:t>CIS 460/560. </a:t>
            </a:r>
            <a:r>
              <a:rPr lang="en-US" dirty="0"/>
              <a:t>Preferably received an </a:t>
            </a:r>
            <a:r>
              <a:rPr lang="en-US" dirty="0" smtClean="0"/>
              <a:t>A</a:t>
            </a:r>
          </a:p>
          <a:p>
            <a:pPr eaLnBrk="1" hangingPunct="1"/>
            <a:r>
              <a:rPr lang="en-US" dirty="0" smtClean="0"/>
              <a:t>Strong C or C++</a:t>
            </a:r>
          </a:p>
          <a:p>
            <a:pPr eaLnBrk="1" hangingPunct="1"/>
            <a:r>
              <a:rPr lang="en-US" dirty="0" smtClean="0"/>
              <a:t>Also useful: CIS </a:t>
            </a:r>
            <a:r>
              <a:rPr lang="en-US" dirty="0"/>
              <a:t>371 or CIS </a:t>
            </a:r>
            <a:r>
              <a:rPr lang="en-US" dirty="0" smtClean="0"/>
              <a:t>501</a:t>
            </a:r>
          </a:p>
          <a:p>
            <a:pPr marL="0" indent="0" eaLnBrk="1" hangingPunct="1">
              <a:buNone/>
            </a:pPr>
            <a:endParaRPr lang="en-US" dirty="0"/>
          </a:p>
          <a:p>
            <a:pPr eaLnBrk="1" hangingPunct="1"/>
            <a:r>
              <a:rPr lang="en-US" dirty="0" smtClean="0"/>
              <a:t>I don’t check </a:t>
            </a:r>
            <a:r>
              <a:rPr lang="en-US" dirty="0" err="1" smtClean="0"/>
              <a:t>prereqs</a:t>
            </a:r>
            <a:endParaRPr lang="en-US" dirty="0"/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Course Website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800" dirty="0" smtClean="0">
                <a:hlinkClick r:id="rId2"/>
              </a:rPr>
              <a:t>http://www.seas.upenn.edu/~cis565/</a:t>
            </a:r>
            <a:endParaRPr lang="en-US" sz="280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sz="2800" dirty="0" smtClean="0"/>
          </a:p>
          <a:p>
            <a:pPr eaLnBrk="1" hangingPunct="1">
              <a:defRPr/>
            </a:pPr>
            <a:r>
              <a:rPr lang="en-US" sz="2800" dirty="0" smtClean="0"/>
              <a:t>Schedule, reading, slides</a:t>
            </a:r>
            <a:r>
              <a:rPr lang="en-US" sz="2800" dirty="0" smtClean="0"/>
              <a:t>, </a:t>
            </a:r>
            <a:r>
              <a:rPr lang="en-US" sz="2800" dirty="0" smtClean="0"/>
              <a:t>projects,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9546</TotalTime>
  <Words>2094</Words>
  <Application>Microsoft Office PowerPoint</Application>
  <PresentationFormat>On-screen Show (4:3)</PresentationFormat>
  <Paragraphs>499</Paragraphs>
  <Slides>49</Slides>
  <Notes>37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Pixel</vt:lpstr>
      <vt:lpstr>GPU Programming and Architecture:  Course Overview</vt:lpstr>
      <vt:lpstr>Lectures</vt:lpstr>
      <vt:lpstr>About Me</vt:lpstr>
      <vt:lpstr>About Me</vt:lpstr>
      <vt:lpstr>About Me</vt:lpstr>
      <vt:lpstr>Teaching Assistant </vt:lpstr>
      <vt:lpstr>CIS 565 Hall of Fame</vt:lpstr>
      <vt:lpstr>Prerequisites</vt:lpstr>
      <vt:lpstr>Course Website</vt:lpstr>
      <vt:lpstr>Google Group</vt:lpstr>
      <vt:lpstr>GitHub</vt:lpstr>
      <vt:lpstr>Recommended Books</vt:lpstr>
      <vt:lpstr>Course Topics</vt:lpstr>
      <vt:lpstr>Course Topics</vt:lpstr>
      <vt:lpstr>Course Topics</vt:lpstr>
      <vt:lpstr>Course Topics</vt:lpstr>
      <vt:lpstr>Course Topics</vt:lpstr>
      <vt:lpstr>Course Topics</vt:lpstr>
      <vt:lpstr>Course Topics</vt:lpstr>
      <vt:lpstr>Course Topics</vt:lpstr>
      <vt:lpstr>Doarama</vt:lpstr>
      <vt:lpstr>Turbulenz</vt:lpstr>
      <vt:lpstr>Unreal 3</vt:lpstr>
      <vt:lpstr>Course Topics</vt:lpstr>
      <vt:lpstr>AMD Toyshop Demo</vt:lpstr>
      <vt:lpstr>AMD Leo Demo</vt:lpstr>
      <vt:lpstr>GPU Compute + Rendering</vt:lpstr>
      <vt:lpstr>Course Topics</vt:lpstr>
      <vt:lpstr>Course Topics</vt:lpstr>
      <vt:lpstr>Course Topics</vt:lpstr>
      <vt:lpstr>Guest Lectures</vt:lpstr>
      <vt:lpstr>Hackathons</vt:lpstr>
      <vt:lpstr>Grading</vt:lpstr>
      <vt:lpstr>Projects</vt:lpstr>
      <vt:lpstr>Projects</vt:lpstr>
      <vt:lpstr>Projects</vt:lpstr>
      <vt:lpstr>Projects</vt:lpstr>
      <vt:lpstr>Projects</vt:lpstr>
      <vt:lpstr>On Interviews…</vt:lpstr>
      <vt:lpstr>Intensity</vt:lpstr>
      <vt:lpstr>Last Semester’s Projects</vt:lpstr>
      <vt:lpstr> Academic Integrity</vt:lpstr>
      <vt:lpstr>GPU Requirements</vt:lpstr>
      <vt:lpstr>GPU Requirements</vt:lpstr>
      <vt:lpstr>CPU and GPU Trends</vt:lpstr>
      <vt:lpstr>CPU and GPU Trends</vt:lpstr>
      <vt:lpstr>CPU and GPU Trends</vt:lpstr>
      <vt:lpstr>Class Exercise</vt:lpstr>
      <vt:lpstr>Reminders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103</cp:revision>
  <cp:lastPrinted>2012-09-05T18:36:18Z</cp:lastPrinted>
  <dcterms:created xsi:type="dcterms:W3CDTF">2011-01-14T02:17:40Z</dcterms:created>
  <dcterms:modified xsi:type="dcterms:W3CDTF">2013-08-28T18:29:52Z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

<file path=docProps/thumbnail.jpeg>
</file>